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 id="2147483692" r:id="rId5"/>
    <p:sldMasterId id="2147483694" r:id="rId6"/>
    <p:sldMasterId id="2147483706" r:id="rId7"/>
    <p:sldMasterId id="2147483718" r:id="rId8"/>
  </p:sldMasterIdLst>
  <p:notesMasterIdLst>
    <p:notesMasterId r:id="rId91"/>
  </p:notesMasterIdLst>
  <p:sldIdLst>
    <p:sldId id="1409" r:id="rId9"/>
    <p:sldId id="1338" r:id="rId10"/>
    <p:sldId id="1408" r:id="rId11"/>
    <p:sldId id="266" r:id="rId12"/>
    <p:sldId id="309" r:id="rId13"/>
    <p:sldId id="310" r:id="rId14"/>
    <p:sldId id="269" r:id="rId15"/>
    <p:sldId id="343" r:id="rId16"/>
    <p:sldId id="1380" r:id="rId17"/>
    <p:sldId id="270" r:id="rId18"/>
    <p:sldId id="273" r:id="rId19"/>
    <p:sldId id="1320" r:id="rId20"/>
    <p:sldId id="1309" r:id="rId21"/>
    <p:sldId id="280" r:id="rId22"/>
    <p:sldId id="1293" r:id="rId23"/>
    <p:sldId id="334" r:id="rId24"/>
    <p:sldId id="296" r:id="rId25"/>
    <p:sldId id="1291" r:id="rId26"/>
    <p:sldId id="315" r:id="rId27"/>
    <p:sldId id="1295" r:id="rId28"/>
    <p:sldId id="1292" r:id="rId29"/>
    <p:sldId id="295" r:id="rId30"/>
    <p:sldId id="1303" r:id="rId31"/>
    <p:sldId id="286" r:id="rId32"/>
    <p:sldId id="371" r:id="rId33"/>
    <p:sldId id="1310" r:id="rId34"/>
    <p:sldId id="1353" r:id="rId35"/>
    <p:sldId id="1313" r:id="rId36"/>
    <p:sldId id="1326" r:id="rId37"/>
    <p:sldId id="1339" r:id="rId38"/>
    <p:sldId id="1344" r:id="rId39"/>
    <p:sldId id="1341" r:id="rId40"/>
    <p:sldId id="1342" r:id="rId41"/>
    <p:sldId id="1381" r:id="rId42"/>
    <p:sldId id="1343" r:id="rId43"/>
    <p:sldId id="1382" r:id="rId44"/>
    <p:sldId id="1383" r:id="rId45"/>
    <p:sldId id="1346" r:id="rId46"/>
    <p:sldId id="1329" r:id="rId47"/>
    <p:sldId id="1378" r:id="rId48"/>
    <p:sldId id="1347" r:id="rId49"/>
    <p:sldId id="1356" r:id="rId50"/>
    <p:sldId id="1368" r:id="rId51"/>
    <p:sldId id="1373" r:id="rId52"/>
    <p:sldId id="1304" r:id="rId53"/>
    <p:sldId id="1371" r:id="rId54"/>
    <p:sldId id="1355" r:id="rId55"/>
    <p:sldId id="1365" r:id="rId56"/>
    <p:sldId id="1366" r:id="rId57"/>
    <p:sldId id="1374" r:id="rId58"/>
    <p:sldId id="1375" r:id="rId59"/>
    <p:sldId id="1376" r:id="rId60"/>
    <p:sldId id="1405" r:id="rId61"/>
    <p:sldId id="1395" r:id="rId62"/>
    <p:sldId id="1394" r:id="rId63"/>
    <p:sldId id="1396" r:id="rId64"/>
    <p:sldId id="1410" r:id="rId65"/>
    <p:sldId id="1372" r:id="rId66"/>
    <p:sldId id="1369" r:id="rId67"/>
    <p:sldId id="1370" r:id="rId68"/>
    <p:sldId id="1384" r:id="rId69"/>
    <p:sldId id="1387" r:id="rId70"/>
    <p:sldId id="1397" r:id="rId71"/>
    <p:sldId id="1322" r:id="rId72"/>
    <p:sldId id="1398" r:id="rId73"/>
    <p:sldId id="1399" r:id="rId74"/>
    <p:sldId id="1401" r:id="rId75"/>
    <p:sldId id="1402" r:id="rId76"/>
    <p:sldId id="1400" r:id="rId77"/>
    <p:sldId id="1407" r:id="rId78"/>
    <p:sldId id="1386" r:id="rId79"/>
    <p:sldId id="1385" r:id="rId80"/>
    <p:sldId id="1406" r:id="rId81"/>
    <p:sldId id="1388" r:id="rId82"/>
    <p:sldId id="1403" r:id="rId83"/>
    <p:sldId id="1404" r:id="rId84"/>
    <p:sldId id="1319" r:id="rId85"/>
    <p:sldId id="1390" r:id="rId86"/>
    <p:sldId id="1389" r:id="rId87"/>
    <p:sldId id="283" r:id="rId88"/>
    <p:sldId id="1324" r:id="rId89"/>
    <p:sldId id="332"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C25FC14D-1BCC-E946-A4AA-2CD2ED2EAE21}">
          <p14:sldIdLst>
            <p14:sldId id="1409"/>
          </p14:sldIdLst>
        </p14:section>
        <p14:section name="Introduction" id="{2132EDD4-6961-D74D-BBC4-F6CE912C1831}">
          <p14:sldIdLst>
            <p14:sldId id="1338"/>
            <p14:sldId id="1408"/>
            <p14:sldId id="266"/>
            <p14:sldId id="309"/>
            <p14:sldId id="310"/>
            <p14:sldId id="269"/>
            <p14:sldId id="343"/>
            <p14:sldId id="1380"/>
          </p14:sldIdLst>
        </p14:section>
        <p14:section name="Introduction to the EDI" id="{58D7A611-7701-134D-B496-B79EBF612165}">
          <p14:sldIdLst>
            <p14:sldId id="270"/>
            <p14:sldId id="273"/>
            <p14:sldId id="1320"/>
            <p14:sldId id="1309"/>
            <p14:sldId id="280"/>
            <p14:sldId id="1293"/>
            <p14:sldId id="334"/>
            <p14:sldId id="296"/>
            <p14:sldId id="1291"/>
            <p14:sldId id="315"/>
            <p14:sldId id="1295"/>
            <p14:sldId id="1292"/>
            <p14:sldId id="295"/>
            <p14:sldId id="1303"/>
            <p14:sldId id="286"/>
            <p14:sldId id="371"/>
          </p14:sldIdLst>
        </p14:section>
        <p14:section name="EDI Data Dashboard" id="{23379B1E-4B15-8B41-A7DF-9B09DD0906F9}">
          <p14:sldIdLst>
            <p14:sldId id="1310"/>
          </p14:sldIdLst>
        </p14:section>
        <p14:section name="EDI Data Slides Template: TITLE" id="{F7B46D38-D0CF-4B49-A708-BBA7DBA2CD5D}">
          <p14:sldIdLst>
            <p14:sldId id="1353"/>
          </p14:sldIdLst>
        </p14:section>
        <p14:section name="EDI Data Slide Template: DEMOGRAPHICS" id="{4C90F649-9446-5740-9A81-BC9704459E96}">
          <p14:sldIdLst>
            <p14:sldId id="1313"/>
            <p14:sldId id="1326"/>
            <p14:sldId id="1339"/>
          </p14:sldIdLst>
        </p14:section>
        <p14:section name="EDI Data Slide Template: OVERALL OUTCOMES" id="{A3B50CB7-050C-A448-AC4B-58F9299A69ED}">
          <p14:sldIdLst>
            <p14:sldId id="1344"/>
            <p14:sldId id="1341"/>
            <p14:sldId id="1342"/>
            <p14:sldId id="1381"/>
            <p14:sldId id="1343"/>
            <p14:sldId id="1382"/>
            <p14:sldId id="1383"/>
            <p14:sldId id="1346"/>
            <p14:sldId id="1329"/>
            <p14:sldId id="1378"/>
            <p14:sldId id="1347"/>
            <p14:sldId id="1356"/>
            <p14:sldId id="1368"/>
          </p14:sldIdLst>
        </p14:section>
        <p14:section name="EDI Data Dashboard Template: 5 EDI SCALES" id="{23494BB8-CA59-5E43-9EAE-0FE89F01568B}">
          <p14:sldIdLst>
            <p14:sldId id="1373"/>
            <p14:sldId id="1304"/>
            <p14:sldId id="1371"/>
            <p14:sldId id="1355"/>
            <p14:sldId id="1365"/>
            <p14:sldId id="1366"/>
            <p14:sldId id="1374"/>
            <p14:sldId id="1375"/>
            <p14:sldId id="1376"/>
            <p14:sldId id="1405"/>
            <p14:sldId id="1395"/>
            <p14:sldId id="1394"/>
            <p14:sldId id="1396"/>
            <p14:sldId id="1410"/>
            <p14:sldId id="1372"/>
            <p14:sldId id="1369"/>
            <p14:sldId id="1370"/>
            <p14:sldId id="1384"/>
            <p14:sldId id="1387"/>
          </p14:sldIdLst>
        </p14:section>
        <p14:section name="EDI Data Slides Template: EXPLORING WITHIN: SUB-REGIONS" id="{73A575EB-3AAF-6E44-8757-3CAB0D481C89}">
          <p14:sldIdLst>
            <p14:sldId id="1397"/>
            <p14:sldId id="1322"/>
            <p14:sldId id="1398"/>
            <p14:sldId id="1399"/>
            <p14:sldId id="1401"/>
            <p14:sldId id="1402"/>
            <p14:sldId id="1400"/>
            <p14:sldId id="1407"/>
            <p14:sldId id="1386"/>
            <p14:sldId id="1385"/>
            <p14:sldId id="1406"/>
            <p14:sldId id="1388"/>
          </p14:sldIdLst>
        </p14:section>
        <p14:section name="Complimentary Data Sources" id="{3A8A8A9B-86F2-1F43-8807-65B351EB263B}">
          <p14:sldIdLst>
            <p14:sldId id="1403"/>
            <p14:sldId id="1404"/>
            <p14:sldId id="1319"/>
            <p14:sldId id="1390"/>
            <p14:sldId id="1389"/>
            <p14:sldId id="283"/>
            <p14:sldId id="1324"/>
            <p14:sldId id="33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143AE2-5D3E-D052-8A84-23DC70FCA7F7}" name="Brussoni, Mariana" initials="BM" userId="S::mariana.brussoni@ubc.ca::a5c3f93d-ac92-4a10-8a25-b3a3a37fd6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19A6"/>
    <a:srgbClr val="E91C2C"/>
    <a:srgbClr val="E11F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E3A650-286F-164E-9A04-397B997C3402}" v="1" dt="2023-03-08T19:21:48.5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461" autoAdjust="0"/>
    <p:restoredTop sz="61224" autoAdjust="0"/>
  </p:normalViewPr>
  <p:slideViewPr>
    <p:cSldViewPr snapToGrid="0">
      <p:cViewPr varScale="1">
        <p:scale>
          <a:sx n="75" d="100"/>
          <a:sy n="75" d="100"/>
        </p:scale>
        <p:origin x="1744" y="184"/>
      </p:cViewPr>
      <p:guideLst/>
    </p:cSldViewPr>
  </p:slideViewPr>
  <p:notesTextViewPr>
    <p:cViewPr>
      <p:scale>
        <a:sx n="85" d="100"/>
        <a:sy n="8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tableStyles" Target="tableStyle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notesMaster" Target="notesMasters/notesMaster1.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815523471478299"/>
          <c:y val="2.6904652232470402E-2"/>
          <c:w val="0.69387709863570401"/>
          <c:h val="0.73580953527275805"/>
        </c:manualLayout>
      </c:layout>
      <c:lineChart>
        <c:grouping val="standard"/>
        <c:varyColors val="0"/>
        <c:ser>
          <c:idx val="4"/>
          <c:order val="0"/>
          <c:tx>
            <c:strRef>
              <c:f>Sheet1!$C$1</c:f>
              <c:strCache>
                <c:ptCount val="1"/>
                <c:pt idx="0">
                  <c:v>Physical</c:v>
                </c:pt>
              </c:strCache>
            </c:strRef>
          </c:tx>
          <c:spPr>
            <a:ln w="63500">
              <a:solidFill>
                <a:srgbClr val="74C476"/>
              </a:solidFill>
            </a:ln>
          </c:spPr>
          <c:marker>
            <c:symbol val="circle"/>
            <c:size val="15"/>
            <c:spPr>
              <a:solidFill>
                <a:srgbClr val="74C476"/>
              </a:solidFill>
              <a:ln>
                <a:noFill/>
              </a:ln>
            </c:spPr>
          </c:marker>
          <c:cat>
            <c:strRef>
              <c:f>Sheet1!$A$2:$A$8</c:f>
              <c:strCache>
                <c:ptCount val="7"/>
                <c:pt idx="0">
                  <c:v>Wave 2 (2004-2007)</c:v>
                </c:pt>
                <c:pt idx="1">
                  <c:v>Wave 3 (2007-2009)</c:v>
                </c:pt>
                <c:pt idx="2">
                  <c:v>Wave 4 (2009-2011)</c:v>
                </c:pt>
                <c:pt idx="3">
                  <c:v>Wave 5 (2011-2013)</c:v>
                </c:pt>
                <c:pt idx="4">
                  <c:v>Wave 6 (2013-2016)</c:v>
                </c:pt>
                <c:pt idx="5">
                  <c:v>Wave 7 (2016-2019)</c:v>
                </c:pt>
                <c:pt idx="6">
                  <c:v>Wave 8 (2019-2022)</c:v>
                </c:pt>
              </c:strCache>
            </c:strRef>
          </c:cat>
          <c:val>
            <c:numRef>
              <c:f>Sheet1!$C$2:$C$8</c:f>
              <c:numCache>
                <c:formatCode>General</c:formatCode>
                <c:ptCount val="7"/>
                <c:pt idx="0">
                  <c:v>12</c:v>
                </c:pt>
                <c:pt idx="1">
                  <c:v>11.7</c:v>
                </c:pt>
                <c:pt idx="2">
                  <c:v>13.4</c:v>
                </c:pt>
                <c:pt idx="3">
                  <c:v>15.7</c:v>
                </c:pt>
                <c:pt idx="4">
                  <c:v>14.8</c:v>
                </c:pt>
                <c:pt idx="5">
                  <c:v>15.4</c:v>
                </c:pt>
                <c:pt idx="6">
                  <c:v>14.7</c:v>
                </c:pt>
              </c:numCache>
            </c:numRef>
          </c:val>
          <c:smooth val="0"/>
          <c:extLst>
            <c:ext xmlns:c16="http://schemas.microsoft.com/office/drawing/2014/chart" uri="{C3380CC4-5D6E-409C-BE32-E72D297353CC}">
              <c16:uniqueId val="{00000006-20C2-49A6-BF8F-EA03B9520508}"/>
            </c:ext>
          </c:extLst>
        </c:ser>
        <c:ser>
          <c:idx val="0"/>
          <c:order val="1"/>
          <c:tx>
            <c:strRef>
              <c:f>Sheet1!$D$1</c:f>
              <c:strCache>
                <c:ptCount val="1"/>
                <c:pt idx="0">
                  <c:v>Social</c:v>
                </c:pt>
              </c:strCache>
            </c:strRef>
          </c:tx>
          <c:spPr>
            <a:ln w="63500">
              <a:solidFill>
                <a:srgbClr val="3184BC"/>
              </a:solidFill>
            </a:ln>
          </c:spPr>
          <c:marker>
            <c:symbol val="circle"/>
            <c:size val="15"/>
            <c:spPr>
              <a:solidFill>
                <a:srgbClr val="3184BC"/>
              </a:solidFill>
              <a:ln>
                <a:noFill/>
              </a:ln>
            </c:spPr>
          </c:marker>
          <c:dPt>
            <c:idx val="1"/>
            <c:bubble3D val="0"/>
            <c:spPr>
              <a:ln w="63500" cmpd="sng">
                <a:solidFill>
                  <a:srgbClr val="3184BC"/>
                </a:solidFill>
              </a:ln>
            </c:spPr>
            <c:extLst>
              <c:ext xmlns:c16="http://schemas.microsoft.com/office/drawing/2014/chart" uri="{C3380CC4-5D6E-409C-BE32-E72D297353CC}">
                <c16:uniqueId val="{00000001-20C2-49A6-BF8F-EA03B9520508}"/>
              </c:ext>
            </c:extLst>
          </c:dPt>
          <c:cat>
            <c:strRef>
              <c:f>Sheet1!$A$2:$A$8</c:f>
              <c:strCache>
                <c:ptCount val="7"/>
                <c:pt idx="0">
                  <c:v>Wave 2 (2004-2007)</c:v>
                </c:pt>
                <c:pt idx="1">
                  <c:v>Wave 3 (2007-2009)</c:v>
                </c:pt>
                <c:pt idx="2">
                  <c:v>Wave 4 (2009-2011)</c:v>
                </c:pt>
                <c:pt idx="3">
                  <c:v>Wave 5 (2011-2013)</c:v>
                </c:pt>
                <c:pt idx="4">
                  <c:v>Wave 6 (2013-2016)</c:v>
                </c:pt>
                <c:pt idx="5">
                  <c:v>Wave 7 (2016-2019)</c:v>
                </c:pt>
                <c:pt idx="6">
                  <c:v>Wave 8 (2019-2022)</c:v>
                </c:pt>
              </c:strCache>
            </c:strRef>
          </c:cat>
          <c:val>
            <c:numRef>
              <c:f>Sheet1!$D$2:$D$8</c:f>
              <c:numCache>
                <c:formatCode>General</c:formatCode>
                <c:ptCount val="7"/>
                <c:pt idx="0">
                  <c:v>13.3</c:v>
                </c:pt>
                <c:pt idx="1">
                  <c:v>12.7</c:v>
                </c:pt>
                <c:pt idx="2">
                  <c:v>14.5</c:v>
                </c:pt>
                <c:pt idx="3">
                  <c:v>15.6</c:v>
                </c:pt>
                <c:pt idx="4">
                  <c:v>15.7</c:v>
                </c:pt>
                <c:pt idx="5">
                  <c:v>16.100000000000001</c:v>
                </c:pt>
                <c:pt idx="6">
                  <c:v>16.3</c:v>
                </c:pt>
              </c:numCache>
            </c:numRef>
          </c:val>
          <c:smooth val="0"/>
          <c:extLst>
            <c:ext xmlns:c16="http://schemas.microsoft.com/office/drawing/2014/chart" uri="{C3380CC4-5D6E-409C-BE32-E72D297353CC}">
              <c16:uniqueId val="{00000002-20C2-49A6-BF8F-EA03B9520508}"/>
            </c:ext>
          </c:extLst>
        </c:ser>
        <c:ser>
          <c:idx val="1"/>
          <c:order val="2"/>
          <c:tx>
            <c:strRef>
              <c:f>Sheet1!$E$1</c:f>
              <c:strCache>
                <c:ptCount val="1"/>
                <c:pt idx="0">
                  <c:v>Emotional</c:v>
                </c:pt>
              </c:strCache>
            </c:strRef>
          </c:tx>
          <c:spPr>
            <a:ln w="63500">
              <a:solidFill>
                <a:srgbClr val="54278F"/>
              </a:solidFill>
            </a:ln>
          </c:spPr>
          <c:marker>
            <c:symbol val="circle"/>
            <c:size val="15"/>
            <c:spPr>
              <a:solidFill>
                <a:srgbClr val="54278F"/>
              </a:solidFill>
              <a:ln>
                <a:noFill/>
              </a:ln>
            </c:spPr>
          </c:marker>
          <c:cat>
            <c:strRef>
              <c:f>Sheet1!$A$2:$A$8</c:f>
              <c:strCache>
                <c:ptCount val="7"/>
                <c:pt idx="0">
                  <c:v>Wave 2 (2004-2007)</c:v>
                </c:pt>
                <c:pt idx="1">
                  <c:v>Wave 3 (2007-2009)</c:v>
                </c:pt>
                <c:pt idx="2">
                  <c:v>Wave 4 (2009-2011)</c:v>
                </c:pt>
                <c:pt idx="3">
                  <c:v>Wave 5 (2011-2013)</c:v>
                </c:pt>
                <c:pt idx="4">
                  <c:v>Wave 6 (2013-2016)</c:v>
                </c:pt>
                <c:pt idx="5">
                  <c:v>Wave 7 (2016-2019)</c:v>
                </c:pt>
                <c:pt idx="6">
                  <c:v>Wave 8 (2019-2022)</c:v>
                </c:pt>
              </c:strCache>
            </c:strRef>
          </c:cat>
          <c:val>
            <c:numRef>
              <c:f>Sheet1!$E$2:$E$8</c:f>
              <c:numCache>
                <c:formatCode>General</c:formatCode>
                <c:ptCount val="7"/>
                <c:pt idx="0">
                  <c:v>11.9</c:v>
                </c:pt>
                <c:pt idx="1">
                  <c:v>12.4</c:v>
                </c:pt>
                <c:pt idx="2">
                  <c:v>13.8</c:v>
                </c:pt>
                <c:pt idx="3">
                  <c:v>14.9</c:v>
                </c:pt>
                <c:pt idx="4">
                  <c:v>16.100000000000001</c:v>
                </c:pt>
                <c:pt idx="5">
                  <c:v>17.600000000000001</c:v>
                </c:pt>
                <c:pt idx="6">
                  <c:v>17.5</c:v>
                </c:pt>
              </c:numCache>
            </c:numRef>
          </c:val>
          <c:smooth val="0"/>
          <c:extLst>
            <c:ext xmlns:c16="http://schemas.microsoft.com/office/drawing/2014/chart" uri="{C3380CC4-5D6E-409C-BE32-E72D297353CC}">
              <c16:uniqueId val="{00000003-20C2-49A6-BF8F-EA03B9520508}"/>
            </c:ext>
          </c:extLst>
        </c:ser>
        <c:ser>
          <c:idx val="2"/>
          <c:order val="3"/>
          <c:tx>
            <c:strRef>
              <c:f>Sheet1!$F$1</c:f>
              <c:strCache>
                <c:ptCount val="1"/>
                <c:pt idx="0">
                  <c:v>Language</c:v>
                </c:pt>
              </c:strCache>
            </c:strRef>
          </c:tx>
          <c:spPr>
            <a:ln w="63500">
              <a:solidFill>
                <a:srgbClr val="C5258A"/>
              </a:solidFill>
            </a:ln>
          </c:spPr>
          <c:marker>
            <c:symbol val="circle"/>
            <c:size val="15"/>
            <c:spPr>
              <a:solidFill>
                <a:srgbClr val="C5258A"/>
              </a:solidFill>
              <a:ln>
                <a:noFill/>
              </a:ln>
            </c:spPr>
          </c:marker>
          <c:cat>
            <c:strRef>
              <c:f>Sheet1!$A$2:$A$8</c:f>
              <c:strCache>
                <c:ptCount val="7"/>
                <c:pt idx="0">
                  <c:v>Wave 2 (2004-2007)</c:v>
                </c:pt>
                <c:pt idx="1">
                  <c:v>Wave 3 (2007-2009)</c:v>
                </c:pt>
                <c:pt idx="2">
                  <c:v>Wave 4 (2009-2011)</c:v>
                </c:pt>
                <c:pt idx="3">
                  <c:v>Wave 5 (2011-2013)</c:v>
                </c:pt>
                <c:pt idx="4">
                  <c:v>Wave 6 (2013-2016)</c:v>
                </c:pt>
                <c:pt idx="5">
                  <c:v>Wave 7 (2016-2019)</c:v>
                </c:pt>
                <c:pt idx="6">
                  <c:v>Wave 8 (2019-2022)</c:v>
                </c:pt>
              </c:strCache>
            </c:strRef>
          </c:cat>
          <c:val>
            <c:numRef>
              <c:f>Sheet1!$F$2:$F$8</c:f>
              <c:numCache>
                <c:formatCode>General</c:formatCode>
                <c:ptCount val="7"/>
                <c:pt idx="0">
                  <c:v>11.3</c:v>
                </c:pt>
                <c:pt idx="1">
                  <c:v>10.1</c:v>
                </c:pt>
                <c:pt idx="2">
                  <c:v>10.3</c:v>
                </c:pt>
                <c:pt idx="3">
                  <c:v>9</c:v>
                </c:pt>
                <c:pt idx="4">
                  <c:v>9.4</c:v>
                </c:pt>
                <c:pt idx="5">
                  <c:v>10.6</c:v>
                </c:pt>
                <c:pt idx="6">
                  <c:v>10.5</c:v>
                </c:pt>
              </c:numCache>
            </c:numRef>
          </c:val>
          <c:smooth val="0"/>
          <c:extLst>
            <c:ext xmlns:c16="http://schemas.microsoft.com/office/drawing/2014/chart" uri="{C3380CC4-5D6E-409C-BE32-E72D297353CC}">
              <c16:uniqueId val="{00000004-20C2-49A6-BF8F-EA03B9520508}"/>
            </c:ext>
          </c:extLst>
        </c:ser>
        <c:ser>
          <c:idx val="3"/>
          <c:order val="4"/>
          <c:tx>
            <c:strRef>
              <c:f>Sheet1!$G$1</c:f>
              <c:strCache>
                <c:ptCount val="1"/>
                <c:pt idx="0">
                  <c:v>Communication</c:v>
                </c:pt>
              </c:strCache>
            </c:strRef>
          </c:tx>
          <c:spPr>
            <a:ln w="63500">
              <a:solidFill>
                <a:srgbClr val="E7550C"/>
              </a:solidFill>
            </a:ln>
          </c:spPr>
          <c:marker>
            <c:symbol val="circle"/>
            <c:size val="15"/>
            <c:spPr>
              <a:solidFill>
                <a:srgbClr val="E7550C"/>
              </a:solidFill>
              <a:ln>
                <a:noFill/>
              </a:ln>
            </c:spPr>
          </c:marker>
          <c:cat>
            <c:strRef>
              <c:f>Sheet1!$A$2:$A$8</c:f>
              <c:strCache>
                <c:ptCount val="7"/>
                <c:pt idx="0">
                  <c:v>Wave 2 (2004-2007)</c:v>
                </c:pt>
                <c:pt idx="1">
                  <c:v>Wave 3 (2007-2009)</c:v>
                </c:pt>
                <c:pt idx="2">
                  <c:v>Wave 4 (2009-2011)</c:v>
                </c:pt>
                <c:pt idx="3">
                  <c:v>Wave 5 (2011-2013)</c:v>
                </c:pt>
                <c:pt idx="4">
                  <c:v>Wave 6 (2013-2016)</c:v>
                </c:pt>
                <c:pt idx="5">
                  <c:v>Wave 7 (2016-2019)</c:v>
                </c:pt>
                <c:pt idx="6">
                  <c:v>Wave 8 (2019-2022)</c:v>
                </c:pt>
              </c:strCache>
            </c:strRef>
          </c:cat>
          <c:val>
            <c:numRef>
              <c:f>Sheet1!$G$2:$G$8</c:f>
              <c:numCache>
                <c:formatCode>General</c:formatCode>
                <c:ptCount val="7"/>
                <c:pt idx="0">
                  <c:v>14.2</c:v>
                </c:pt>
                <c:pt idx="1">
                  <c:v>13.2</c:v>
                </c:pt>
                <c:pt idx="2">
                  <c:v>13.6</c:v>
                </c:pt>
                <c:pt idx="3">
                  <c:v>13.7</c:v>
                </c:pt>
                <c:pt idx="4">
                  <c:v>14.2</c:v>
                </c:pt>
                <c:pt idx="5">
                  <c:v>14.3</c:v>
                </c:pt>
                <c:pt idx="6">
                  <c:v>14.3</c:v>
                </c:pt>
              </c:numCache>
            </c:numRef>
          </c:val>
          <c:smooth val="0"/>
          <c:extLst>
            <c:ext xmlns:c16="http://schemas.microsoft.com/office/drawing/2014/chart" uri="{C3380CC4-5D6E-409C-BE32-E72D297353CC}">
              <c16:uniqueId val="{00000005-20C2-49A6-BF8F-EA03B9520508}"/>
            </c:ext>
          </c:extLst>
        </c:ser>
        <c:dLbls>
          <c:showLegendKey val="0"/>
          <c:showVal val="0"/>
          <c:showCatName val="0"/>
          <c:showSerName val="0"/>
          <c:showPercent val="0"/>
          <c:showBubbleSize val="0"/>
        </c:dLbls>
        <c:marker val="1"/>
        <c:smooth val="0"/>
        <c:axId val="759351920"/>
        <c:axId val="759350744"/>
      </c:lineChart>
      <c:catAx>
        <c:axId val="759351920"/>
        <c:scaling>
          <c:orientation val="minMax"/>
        </c:scaling>
        <c:delete val="1"/>
        <c:axPos val="b"/>
        <c:numFmt formatCode="General" sourceLinked="0"/>
        <c:majorTickMark val="none"/>
        <c:minorTickMark val="none"/>
        <c:tickLblPos val="nextTo"/>
        <c:crossAx val="759350744"/>
        <c:crosses val="autoZero"/>
        <c:auto val="1"/>
        <c:lblAlgn val="ctr"/>
        <c:lblOffset val="100"/>
        <c:noMultiLvlLbl val="0"/>
      </c:catAx>
      <c:valAx>
        <c:axId val="759350744"/>
        <c:scaling>
          <c:orientation val="minMax"/>
          <c:max val="20"/>
        </c:scaling>
        <c:delete val="0"/>
        <c:axPos val="l"/>
        <c:majorGridlines>
          <c:spPr>
            <a:ln>
              <a:solidFill>
                <a:schemeClr val="tx1">
                  <a:lumMod val="65000"/>
                  <a:lumOff val="35000"/>
                </a:schemeClr>
              </a:solidFill>
            </a:ln>
          </c:spPr>
        </c:majorGridlines>
        <c:numFmt formatCode="0.0" sourceLinked="0"/>
        <c:majorTickMark val="none"/>
        <c:minorTickMark val="none"/>
        <c:tickLblPos val="nextTo"/>
        <c:spPr>
          <a:ln>
            <a:noFill/>
          </a:ln>
        </c:spPr>
        <c:txPr>
          <a:bodyPr/>
          <a:lstStyle/>
          <a:p>
            <a:pPr>
              <a:defRPr sz="1600"/>
            </a:pPr>
            <a:endParaRPr lang="en-US"/>
          </a:p>
        </c:txPr>
        <c:crossAx val="759351920"/>
        <c:crosses val="autoZero"/>
        <c:crossBetween val="between"/>
        <c:majorUnit val="5"/>
      </c:valAx>
    </c:plotArea>
    <c:legend>
      <c:legendPos val="l"/>
      <c:layout>
        <c:manualLayout>
          <c:xMode val="edge"/>
          <c:yMode val="edge"/>
          <c:x val="1.10399608333484E-2"/>
          <c:y val="0.22521058960851001"/>
          <c:w val="0.16330310064688999"/>
          <c:h val="0.424131039657687"/>
        </c:manualLayout>
      </c:layout>
      <c:overlay val="0"/>
      <c:txPr>
        <a:bodyPr/>
        <a:lstStyle/>
        <a:p>
          <a:pPr>
            <a:defRPr sz="1600"/>
          </a:pPr>
          <a:endParaRPr lang="en-US"/>
        </a:p>
      </c:txPr>
    </c:legend>
    <c:plotVisOnly val="1"/>
    <c:dispBlanksAs val="gap"/>
    <c:showDLblsOverMax val="0"/>
  </c:chart>
  <c:txPr>
    <a:bodyPr/>
    <a:lstStyle/>
    <a:p>
      <a:pPr>
        <a:defRPr sz="1800">
          <a:solidFill>
            <a:schemeClr val="bg2">
              <a:lumMod val="25000"/>
            </a:schemeClr>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8B1559-1059-4427-93BA-28561A53C90C}" type="datetimeFigureOut">
              <a:rPr lang="en-US" smtClean="0"/>
              <a:t>3/8/23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3F51BC-D012-4568-A587-472C6E582FEB}" type="slidenum">
              <a:rPr lang="en-US" smtClean="0"/>
              <a:t>‹#›</a:t>
            </a:fld>
            <a:endParaRPr lang="en-US"/>
          </a:p>
        </p:txBody>
      </p:sp>
    </p:spTree>
    <p:extLst>
      <p:ext uri="{BB962C8B-B14F-4D97-AF65-F5344CB8AC3E}">
        <p14:creationId xmlns:p14="http://schemas.microsoft.com/office/powerpoint/2010/main" val="906817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earlylearning.ubc.ca/edi-dashboard-technical-guide/#brief-meaningfulchange"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earlylearning.ubc.ca/edi-dashboard-technical-guide/#brief-meaningfulchange"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1</a:t>
            </a:fld>
            <a:endParaRPr lang="en-US"/>
          </a:p>
        </p:txBody>
      </p:sp>
    </p:spTree>
    <p:extLst>
      <p:ext uri="{BB962C8B-B14F-4D97-AF65-F5344CB8AC3E}">
        <p14:creationId xmlns:p14="http://schemas.microsoft.com/office/powerpoint/2010/main" val="61695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4458" rtl="0" eaLnBrk="1" fontAlgn="auto" latinLnBrk="0" hangingPunct="1">
              <a:lnSpc>
                <a:spcPct val="100000"/>
              </a:lnSpc>
              <a:spcBef>
                <a:spcPts val="0"/>
              </a:spcBef>
              <a:spcAft>
                <a:spcPts val="0"/>
              </a:spcAft>
              <a:buClrTx/>
              <a:buSzTx/>
              <a:buFontTx/>
              <a:buNone/>
              <a:tabLst/>
              <a:defRPr/>
            </a:pPr>
            <a:r>
              <a:rPr lang="en-US" dirty="0">
                <a:ea typeface="Calibri"/>
                <a:cs typeface="Calibri"/>
              </a:rPr>
              <a:t>The foundation of the Monitoring System is the Early Development Instrument (EDI), which has now been collected for 20 years here in BC. The collection of the EDI is funded by the BC ministries of Health, Education and Child Care, and Children and Family Development. </a:t>
            </a:r>
          </a:p>
          <a:p>
            <a:pPr defTabSz="924458">
              <a:defRPr/>
            </a:pPr>
            <a:endParaRPr lang="en-US" dirty="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EDI is</a:t>
            </a:r>
            <a:r>
              <a:rPr lang="en-US" sz="1200" kern="1200" baseline="0" dirty="0">
                <a:solidFill>
                  <a:schemeClr val="tx1"/>
                </a:solidFill>
                <a:effectLst/>
                <a:latin typeface="+mn-lt"/>
                <a:ea typeface="+mn-ea"/>
                <a:cs typeface="+mn-cs"/>
              </a:rPr>
              <a:t> a questionnaire completed by kindergarten teachers for the students in their classroom in February of the school year. </a:t>
            </a:r>
            <a:r>
              <a:rPr lang="en-US" sz="1200" kern="1200" dirty="0">
                <a:solidFill>
                  <a:schemeClr val="tx1"/>
                </a:solidFill>
                <a:effectLst/>
                <a:latin typeface="+mn-lt"/>
                <a:ea typeface="+mn-ea"/>
                <a:cs typeface="+mn-cs"/>
              </a:rPr>
              <a:t>The intention of the EDI is to</a:t>
            </a:r>
            <a:r>
              <a:rPr lang="en-US" sz="1200" kern="1200" baseline="0" dirty="0">
                <a:solidFill>
                  <a:schemeClr val="tx1"/>
                </a:solidFill>
                <a:effectLst/>
                <a:latin typeface="+mn-lt"/>
                <a:ea typeface="+mn-ea"/>
                <a:cs typeface="+mn-cs"/>
              </a:rPr>
              <a:t> reflect the development of the</a:t>
            </a:r>
            <a:r>
              <a:rPr lang="en-US" sz="1200" kern="1200" dirty="0">
                <a:solidFill>
                  <a:schemeClr val="tx1"/>
                </a:solidFill>
                <a:effectLst/>
                <a:latin typeface="+mn-lt"/>
                <a:ea typeface="+mn-ea"/>
                <a:cs typeface="+mn-cs"/>
              </a:rPr>
              <a:t> “whole child”. These are the</a:t>
            </a:r>
            <a:r>
              <a:rPr lang="en-US" sz="1200" kern="1200" baseline="0" dirty="0">
                <a:solidFill>
                  <a:schemeClr val="tx1"/>
                </a:solidFill>
                <a:effectLst/>
                <a:latin typeface="+mn-lt"/>
                <a:ea typeface="+mn-ea"/>
                <a:cs typeface="+mn-cs"/>
              </a:rPr>
              <a:t> 5 scales of the EDI: Physical Health &amp; Well-being, Language &amp; Cognitive Development, Communication Skills &amp; General Knowledge, Emotional Maturity, and Social Competence.</a:t>
            </a: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baseline="0" dirty="0"/>
              <a:t>Completed EDI questionnaires are grouped together to give a </a:t>
            </a:r>
            <a:r>
              <a:rPr lang="en-US" dirty="0"/>
              <a:t>snapshot</a:t>
            </a:r>
            <a:r>
              <a:rPr lang="en-US" sz="1200" i="0" baseline="0" dirty="0"/>
              <a:t> of how children are doing at the school, school district, </a:t>
            </a:r>
            <a:r>
              <a:rPr lang="en-US" sz="1200" i="0" baseline="0" dirty="0" err="1"/>
              <a:t>neighbourhood</a:t>
            </a:r>
            <a:r>
              <a:rPr lang="en-US" sz="1200" i="0" baseline="0" dirty="0"/>
              <a:t>, and provincial level. It measures the distribution of developmental outcomes in populations of kindergarten children.</a:t>
            </a:r>
            <a:endParaRPr lang="en-US" sz="1200" i="0" dirty="0"/>
          </a:p>
          <a:p>
            <a:pPr>
              <a:defRPr/>
            </a:pPr>
            <a:endParaRPr lang="en-US" sz="1200" dirty="0"/>
          </a:p>
          <a:p>
            <a:pPr>
              <a:defRPr/>
            </a:pPr>
            <a:r>
              <a:rPr lang="en-US" sz="1200" dirty="0"/>
              <a:t>A copy</a:t>
            </a:r>
            <a:r>
              <a:rPr lang="en-US" sz="1200" baseline="0" dirty="0"/>
              <a:t> of the questionnaire is available on our website along more details about the EDI and the scales. </a:t>
            </a:r>
            <a:endParaRPr lang="en-US" sz="1200" dirty="0"/>
          </a:p>
          <a:p>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11</a:t>
            </a:fld>
            <a:endParaRPr lang="en-US"/>
          </a:p>
        </p:txBody>
      </p:sp>
    </p:spTree>
    <p:extLst>
      <p:ext uri="{BB962C8B-B14F-4D97-AF65-F5344CB8AC3E}">
        <p14:creationId xmlns:p14="http://schemas.microsoft.com/office/powerpoint/2010/main" val="867299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EDI is a</a:t>
            </a:r>
            <a:r>
              <a:rPr lang="en-US" baseline="0" dirty="0"/>
              <a:t> population-level monitoring tool</a:t>
            </a:r>
            <a:r>
              <a:rPr lang="en-US" dirty="0"/>
              <a:t>;</a:t>
            </a:r>
            <a:r>
              <a:rPr lang="en-US" baseline="0" dirty="0"/>
              <a:t> data </a:t>
            </a:r>
            <a:r>
              <a:rPr lang="en-US" dirty="0"/>
              <a:t>are used</a:t>
            </a:r>
            <a:r>
              <a:rPr lang="en-US" baseline="0" dirty="0"/>
              <a:t> to consider the health and well-being of populations of children now and over time.</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aseline="0" dirty="0"/>
              <a:t>The EDI data is NOT an individual assessment or diagnostic tool, </a:t>
            </a:r>
            <a:r>
              <a:rPr lang="en-US" dirty="0"/>
              <a:t>nor</a:t>
            </a:r>
            <a:r>
              <a:rPr lang="en-US" baseline="0" dirty="0"/>
              <a:t> is it used to evaluate</a:t>
            </a:r>
            <a:r>
              <a:rPr lang="en-US" altLang="en-US" baseline="0" dirty="0"/>
              <a:t> teachers or schools.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367E424-4673-4DF3-A8D4-C09223D4990D}"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47530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EDI Wave 8 Provincial Summary online report is available on our new website. </a:t>
            </a:r>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13</a:t>
            </a:fld>
            <a:endParaRPr lang="en-US"/>
          </a:p>
        </p:txBody>
      </p:sp>
    </p:spTree>
    <p:extLst>
      <p:ext uri="{BB962C8B-B14F-4D97-AF65-F5344CB8AC3E}">
        <p14:creationId xmlns:p14="http://schemas.microsoft.com/office/powerpoint/2010/main" val="3648864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following graphic shows the data collection history for the EDI in BC. The EDI questionnaire is province-wide, 57 school districts participate along with some participating</a:t>
            </a:r>
            <a:r>
              <a:rPr lang="en-US" sz="1200" kern="1200" baseline="0" dirty="0">
                <a:solidFill>
                  <a:schemeClr val="tx1"/>
                </a:solidFill>
                <a:effectLst/>
                <a:latin typeface="+mn-lt"/>
                <a:ea typeface="+mn-ea"/>
                <a:cs typeface="+mn-cs"/>
              </a:rPr>
              <a:t> independent and First Nation schools</a:t>
            </a:r>
            <a:r>
              <a:rPr lang="en-US" sz="1200" kern="1200" dirty="0">
                <a:solidFill>
                  <a:schemeClr val="tx1"/>
                </a:solidFill>
                <a:effectLst/>
                <a:latin typeface="+mn-lt"/>
                <a:ea typeface="+mn-ea"/>
                <a:cs typeface="+mn-cs"/>
              </a:rPr>
              <a:t>. To date, we</a:t>
            </a:r>
            <a:r>
              <a:rPr lang="en-US" sz="1200" kern="1200" baseline="0" dirty="0">
                <a:solidFill>
                  <a:schemeClr val="tx1"/>
                </a:solidFill>
                <a:effectLst/>
                <a:latin typeface="+mn-lt"/>
                <a:ea typeface="+mn-ea"/>
                <a:cs typeface="+mn-cs"/>
              </a:rPr>
              <a:t> have collected data on over 330,000 Kindergarten children in BC since 2001.</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 you can see, we group data collection periods into “waves” which encompass 2-3 years.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invite school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districts to participate in Waves depending on their</a:t>
            </a:r>
            <a:r>
              <a:rPr lang="en-US" sz="1200" kern="1200" baseline="0" dirty="0">
                <a:solidFill>
                  <a:schemeClr val="tx1"/>
                </a:solidFill>
                <a:effectLst/>
                <a:latin typeface="+mn-lt"/>
                <a:ea typeface="+mn-ea"/>
                <a:cs typeface="+mn-cs"/>
              </a:rPr>
              <a:t> size</a:t>
            </a:r>
            <a:r>
              <a:rPr lang="en-US" sz="1200" kern="1200" dirty="0">
                <a:solidFill>
                  <a:schemeClr val="tx1"/>
                </a:solidFill>
                <a:effectLst/>
                <a:latin typeface="+mn-lt"/>
                <a:ea typeface="+mn-ea"/>
                <a:cs typeface="+mn-cs"/>
              </a:rPr>
              <a:t>. Smaller districts may participate more</a:t>
            </a:r>
            <a:r>
              <a:rPr lang="en-US" sz="1200" kern="1200" baseline="0" dirty="0">
                <a:solidFill>
                  <a:schemeClr val="tx1"/>
                </a:solidFill>
                <a:effectLst/>
                <a:latin typeface="+mn-lt"/>
                <a:ea typeface="+mn-ea"/>
                <a:cs typeface="+mn-cs"/>
              </a:rPr>
              <a:t> frequently to</a:t>
            </a:r>
            <a:r>
              <a:rPr lang="en-US" sz="1200" kern="1200" dirty="0">
                <a:solidFill>
                  <a:schemeClr val="tx1"/>
                </a:solidFill>
                <a:effectLst/>
                <a:latin typeface="+mn-lt"/>
                <a:ea typeface="+mn-ea"/>
                <a:cs typeface="+mn-cs"/>
              </a:rPr>
              <a:t> ensure that the number of children covered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each </a:t>
            </a:r>
            <a:r>
              <a:rPr lang="en-US" sz="1200" kern="1200" dirty="0" err="1">
                <a:solidFill>
                  <a:schemeClr val="tx1"/>
                </a:solidFill>
                <a:effectLst/>
                <a:latin typeface="+mn-lt"/>
                <a:ea typeface="+mn-ea"/>
                <a:cs typeface="+mn-cs"/>
              </a:rPr>
              <a:t>neighbourhood</a:t>
            </a:r>
            <a:r>
              <a:rPr lang="en-US" sz="1200" kern="1200" dirty="0">
                <a:solidFill>
                  <a:schemeClr val="tx1"/>
                </a:solidFill>
                <a:effectLst/>
                <a:latin typeface="+mn-lt"/>
                <a:ea typeface="+mn-ea"/>
                <a:cs typeface="+mn-cs"/>
              </a:rPr>
              <a:t> is large enough to be reliable and to track meaningful change over time. Wherea</a:t>
            </a:r>
            <a:r>
              <a:rPr lang="en-US" sz="1200" kern="1200" baseline="0" dirty="0">
                <a:solidFill>
                  <a:schemeClr val="tx1"/>
                </a:solidFill>
                <a:effectLst/>
                <a:latin typeface="+mn-lt"/>
                <a:ea typeface="+mn-ea"/>
                <a:cs typeface="+mn-cs"/>
              </a:rPr>
              <a:t>s, </a:t>
            </a:r>
            <a:r>
              <a:rPr lang="en-US" sz="1200" kern="1200" dirty="0">
                <a:solidFill>
                  <a:schemeClr val="tx1"/>
                </a:solidFill>
                <a:effectLst/>
                <a:latin typeface="+mn-lt"/>
                <a:ea typeface="+mn-ea"/>
                <a:cs typeface="+mn-cs"/>
              </a:rPr>
              <a:t>larger districts participate only once in the 3 year wave.</a:t>
            </a:r>
          </a:p>
          <a:p>
            <a:pPr lvl="0"/>
            <a:endParaRPr lang="en-US" sz="1200" kern="1200" dirty="0">
              <a:solidFill>
                <a:schemeClr val="tx1"/>
              </a:solidFill>
              <a:effectLst/>
              <a:latin typeface="+mn-lt"/>
              <a:ea typeface="+mn-ea"/>
              <a:cs typeface="+mn-cs"/>
            </a:endParaRPr>
          </a:p>
          <a:p>
            <a:pPr lvl="0"/>
            <a:r>
              <a:rPr lang="en-US" baseline="0" dirty="0"/>
              <a:t>This presentation is a review of </a:t>
            </a:r>
            <a:r>
              <a:rPr lang="en-US" dirty="0"/>
              <a:t>Wave 8 EDI data.</a:t>
            </a:r>
            <a:endParaRPr lang="en-US" baseline="0" dirty="0"/>
          </a:p>
          <a:p>
            <a:pPr lvl="0"/>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14</a:t>
            </a:fld>
            <a:endParaRPr lang="en-US"/>
          </a:p>
        </p:txBody>
      </p:sp>
    </p:spTree>
    <p:extLst>
      <p:ext uri="{BB962C8B-B14F-4D97-AF65-F5344CB8AC3E}">
        <p14:creationId xmlns:p14="http://schemas.microsoft.com/office/powerpoint/2010/main" val="281244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get into the Wave 8 data!</a:t>
            </a:r>
          </a:p>
          <a:p>
            <a:r>
              <a:rPr lang="en-US" dirty="0"/>
              <a:t>Starting</a:t>
            </a:r>
            <a:r>
              <a:rPr lang="en-US" baseline="0" dirty="0"/>
              <a:t> with Overall Vulnerability in BC…</a:t>
            </a:r>
            <a:endParaRPr lang="en-US" dirty="0"/>
          </a:p>
        </p:txBody>
      </p:sp>
      <p:sp>
        <p:nvSpPr>
          <p:cNvPr id="4" name="Slide Number Placeholder 3"/>
          <p:cNvSpPr>
            <a:spLocks noGrp="1"/>
          </p:cNvSpPr>
          <p:nvPr>
            <p:ph type="sldNum" sz="quarter" idx="5"/>
          </p:nvPr>
        </p:nvSpPr>
        <p:spPr/>
        <p:txBody>
          <a:bodyPr/>
          <a:lstStyle/>
          <a:p>
            <a:fld id="{223F51BC-D012-4568-A587-472C6E582FEB}" type="slidenum">
              <a:rPr lang="en-US" smtClean="0"/>
              <a:t>15</a:t>
            </a:fld>
            <a:endParaRPr lang="en-US"/>
          </a:p>
        </p:txBody>
      </p:sp>
    </p:spTree>
    <p:extLst>
      <p:ext uri="{BB962C8B-B14F-4D97-AF65-F5344CB8AC3E}">
        <p14:creationId xmlns:p14="http://schemas.microsoft.com/office/powerpoint/2010/main" val="974035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graph shows the trend line from</a:t>
            </a:r>
            <a:r>
              <a:rPr lang="en-US" sz="1200" kern="1200" baseline="0" dirty="0">
                <a:solidFill>
                  <a:schemeClr val="tx1"/>
                </a:solidFill>
                <a:effectLst/>
                <a:latin typeface="+mn-lt"/>
                <a:ea typeface="+mn-ea"/>
                <a:cs typeface="+mn-cs"/>
              </a:rPr>
              <a:t> W2 (data collected between 2004-2007) to W8 on the summary measure “</a:t>
            </a:r>
            <a:r>
              <a:rPr lang="en-US" sz="1200" kern="1200" dirty="0">
                <a:solidFill>
                  <a:schemeClr val="tx1"/>
                </a:solidFill>
                <a:effectLst/>
                <a:latin typeface="+mn-lt"/>
                <a:ea typeface="+mn-ea"/>
                <a:cs typeface="+mn-cs"/>
              </a:rPr>
              <a:t>Vulnerable</a:t>
            </a:r>
            <a:r>
              <a:rPr lang="en-US" sz="1200" kern="1200" baseline="0" dirty="0">
                <a:solidFill>
                  <a:schemeClr val="tx1"/>
                </a:solidFill>
                <a:effectLst/>
                <a:latin typeface="+mn-lt"/>
                <a:ea typeface="+mn-ea"/>
                <a:cs typeface="+mn-cs"/>
              </a:rPr>
              <a:t> on One or More Scales” that reports the percentage of children who are vulnerable on at least one EDI scale, but may be experiencing vulnerabilities in two, three, four or all five scales.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You can see that in Wave 8, 32.9% of kindergarten children were vulnerable on one or more scales of the EDI. Research has shown that </a:t>
            </a:r>
            <a:r>
              <a:rPr lang="en-US" sz="1200" kern="1200" baseline="0" dirty="0">
                <a:solidFill>
                  <a:srgbClr val="000000"/>
                </a:solidFill>
                <a:effectLst/>
                <a:latin typeface="Calibri" panose="020F0502020204030204" pitchFamily="34" charset="0"/>
                <a:ea typeface="+mn-ea"/>
                <a:cs typeface="+mn-cs"/>
              </a:rPr>
              <a:t>children who are vulnerable on the EDI, w</a:t>
            </a:r>
            <a:r>
              <a:rPr lang="en-US" dirty="0">
                <a:solidFill>
                  <a:srgbClr val="000000"/>
                </a:solidFill>
                <a:latin typeface="Calibri" panose="020F0502020204030204" pitchFamily="34" charset="0"/>
                <a:ea typeface="Times New Roman" panose="02020603050405020304" pitchFamily="18" charset="0"/>
              </a:rPr>
              <a:t>ithout care and</a:t>
            </a:r>
            <a:r>
              <a:rPr lang="en-US" baseline="0" dirty="0">
                <a:solidFill>
                  <a:srgbClr val="000000"/>
                </a:solidFill>
                <a:latin typeface="Calibri" panose="020F0502020204030204" pitchFamily="34" charset="0"/>
                <a:ea typeface="Times New Roman" panose="02020603050405020304" pitchFamily="18" charset="0"/>
              </a:rPr>
              <a:t> </a:t>
            </a:r>
            <a:r>
              <a:rPr lang="en-US" dirty="0">
                <a:solidFill>
                  <a:srgbClr val="000000"/>
                </a:solidFill>
                <a:latin typeface="Calibri" panose="020F0502020204030204" pitchFamily="34" charset="0"/>
                <a:ea typeface="Times New Roman" panose="02020603050405020304" pitchFamily="18" charset="0"/>
              </a:rPr>
              <a:t>support,</a:t>
            </a:r>
            <a:r>
              <a:rPr lang="en-US" baseline="0" dirty="0">
                <a:solidFill>
                  <a:srgbClr val="000000"/>
                </a:solidFill>
                <a:latin typeface="Calibri" panose="020F0502020204030204" pitchFamily="34" charset="0"/>
                <a:ea typeface="Times New Roman" panose="02020603050405020304" pitchFamily="18" charset="0"/>
              </a:rPr>
              <a:t> </a:t>
            </a:r>
            <a:r>
              <a:rPr lang="en-US" dirty="0">
                <a:solidFill>
                  <a:srgbClr val="000000"/>
                </a:solidFill>
                <a:latin typeface="Calibri" panose="020F0502020204030204" pitchFamily="34" charset="0"/>
                <a:ea typeface="Times New Roman" panose="02020603050405020304" pitchFamily="18" charset="0"/>
              </a:rPr>
              <a:t>are the more likely to experience difficulties in their school years and beyond.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Over</a:t>
            </a:r>
            <a:r>
              <a:rPr lang="en-US" sz="1200" b="0" kern="1200" baseline="0" dirty="0">
                <a:solidFill>
                  <a:schemeClr val="tx1"/>
                </a:solidFill>
                <a:effectLst/>
                <a:latin typeface="+mn-lt"/>
                <a:ea typeface="+mn-ea"/>
                <a:cs typeface="+mn-cs"/>
              </a:rPr>
              <a:t> the long-term, t</a:t>
            </a:r>
            <a:r>
              <a:rPr lang="en-US" sz="1200" kern="1200" dirty="0">
                <a:solidFill>
                  <a:schemeClr val="tx1"/>
                </a:solidFill>
                <a:effectLst/>
                <a:latin typeface="+mn-lt"/>
                <a:ea typeface="+mn-ea"/>
                <a:cs typeface="+mn-cs"/>
              </a:rPr>
              <a:t>here has been a ‘</a:t>
            </a:r>
            <a:r>
              <a:rPr lang="en-US" sz="1200" b="1" kern="1200" dirty="0">
                <a:solidFill>
                  <a:schemeClr val="tx1"/>
                </a:solidFill>
                <a:effectLst/>
                <a:latin typeface="+mn-lt"/>
                <a:ea typeface="+mn-ea"/>
                <a:cs typeface="+mn-cs"/>
              </a:rPr>
              <a:t>meaningful</a:t>
            </a:r>
            <a:r>
              <a:rPr lang="en-US" sz="1200" b="1" kern="1200" baseline="0" dirty="0">
                <a:solidFill>
                  <a:schemeClr val="tx1"/>
                </a:solidFill>
                <a:effectLst/>
                <a:latin typeface="+mn-lt"/>
                <a:ea typeface="+mn-ea"/>
                <a:cs typeface="+mn-cs"/>
              </a:rPr>
              <a:t> increase</a:t>
            </a:r>
            <a:r>
              <a:rPr lang="en-US" sz="1200" kern="1200" baseline="0" dirty="0">
                <a:solidFill>
                  <a:schemeClr val="tx1"/>
                </a:solidFill>
                <a:effectLst/>
                <a:latin typeface="+mn-lt"/>
                <a:ea typeface="+mn-ea"/>
                <a:cs typeface="+mn-cs"/>
              </a:rPr>
              <a:t>’ in overall vulnerability rates, rising </a:t>
            </a:r>
            <a:r>
              <a:rPr lang="en-US" sz="1200" kern="1200" dirty="0">
                <a:solidFill>
                  <a:schemeClr val="tx1"/>
                </a:solidFill>
                <a:effectLst/>
                <a:latin typeface="+mn-lt"/>
                <a:ea typeface="+mn-ea"/>
                <a:cs typeface="+mn-cs"/>
              </a:rPr>
              <a:t>from 29.9% in Wave 2</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32.9% in Wave 8.</a:t>
            </a:r>
            <a:r>
              <a:rPr lang="en-US" sz="1200" kern="1200" baseline="0" dirty="0">
                <a:solidFill>
                  <a:schemeClr val="tx1"/>
                </a:solidFill>
                <a:effectLst/>
                <a:latin typeface="+mn-lt"/>
                <a:ea typeface="+mn-ea"/>
                <a:cs typeface="+mn-cs"/>
              </a:rPr>
              <a:t> To determine meaningful change, HELP uses a method called critical difference to indicate if the change in rates between two points in time is both statistically significant and large enough to be “worth talking about”… and over the long-term, the increase as been meaningful.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Over the </a:t>
            </a:r>
            <a:r>
              <a:rPr lang="en-US" sz="1200" b="1" kern="1200" baseline="0" dirty="0">
                <a:solidFill>
                  <a:schemeClr val="tx1"/>
                </a:solidFill>
                <a:effectLst/>
                <a:latin typeface="+mn-lt"/>
                <a:ea typeface="+mn-ea"/>
                <a:cs typeface="+mn-cs"/>
              </a:rPr>
              <a:t>short term</a:t>
            </a:r>
            <a:r>
              <a:rPr lang="en-US" sz="1200" kern="1200" baseline="0" dirty="0">
                <a:solidFill>
                  <a:schemeClr val="tx1"/>
                </a:solidFill>
                <a:effectLst/>
                <a:latin typeface="+mn-lt"/>
                <a:ea typeface="+mn-ea"/>
                <a:cs typeface="+mn-cs"/>
              </a:rPr>
              <a:t>, the overall vulnerability rate went down slightly from 33.4% in Wave 7 to 32.9% in Wave 8 but the </a:t>
            </a:r>
            <a:r>
              <a:rPr lang="en-US" sz="1200" b="1" kern="1200" baseline="0" dirty="0">
                <a:solidFill>
                  <a:schemeClr val="tx1"/>
                </a:solidFill>
                <a:effectLst/>
                <a:latin typeface="+mn-lt"/>
                <a:ea typeface="+mn-ea"/>
                <a:cs typeface="+mn-cs"/>
              </a:rPr>
              <a:t>trend is considered stable</a:t>
            </a:r>
            <a:r>
              <a:rPr lang="en-US" sz="1200" b="0" kern="1200" baseline="0" dirty="0">
                <a:solidFill>
                  <a:schemeClr val="tx1"/>
                </a:solidFill>
                <a:effectLst/>
                <a:latin typeface="+mn-lt"/>
                <a:ea typeface="+mn-ea"/>
                <a:cs typeface="+mn-cs"/>
              </a:rPr>
              <a:t>… as in Wave 7, t</a:t>
            </a:r>
            <a:r>
              <a:rPr lang="en-US" sz="1200" kern="1200" baseline="0" dirty="0">
                <a:solidFill>
                  <a:schemeClr val="tx1"/>
                </a:solidFill>
                <a:effectLst/>
                <a:latin typeface="+mn-lt"/>
                <a:ea typeface="+mn-ea"/>
                <a:cs typeface="+mn-cs"/>
              </a:rPr>
              <a:t>here are still 1 in 3 children starting school vulnerable in at least on developmental area important to their future success in school and beyond.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50A9F-127F-4FBC-979C-27B9A950AE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801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overall provincial picture of vulnerability on one or more scales across the province for Wave 8</a:t>
            </a:r>
            <a:r>
              <a:rPr lang="en-US" baseline="0" dirty="0"/>
              <a:t> by school district. </a:t>
            </a:r>
            <a:r>
              <a:rPr lang="en-US" dirty="0"/>
              <a:t>This is</a:t>
            </a:r>
            <a:r>
              <a:rPr lang="en-US" baseline="0" dirty="0"/>
              <a:t> a heat map so t</a:t>
            </a:r>
            <a:r>
              <a:rPr lang="en-US" dirty="0"/>
              <a:t>he</a:t>
            </a:r>
            <a:r>
              <a:rPr lang="en-US" baseline="0" dirty="0"/>
              <a:t> darker the red, the higher the overall vulnerability rates and the lighter pink/white the lower the rates. </a:t>
            </a:r>
          </a:p>
          <a:p>
            <a:endParaRPr lang="en-US" baseline="0" dirty="0"/>
          </a:p>
          <a:p>
            <a:r>
              <a:rPr lang="en-US" baseline="0" dirty="0"/>
              <a:t>What is most evident from this map is that there </a:t>
            </a:r>
            <a:r>
              <a:rPr lang="en-US" sz="1200" b="1" kern="1200" dirty="0">
                <a:solidFill>
                  <a:schemeClr val="tx1"/>
                </a:solidFill>
                <a:effectLst/>
                <a:latin typeface="+mn-lt"/>
                <a:ea typeface="+mn-ea"/>
                <a:cs typeface="+mn-cs"/>
              </a:rPr>
              <a:t>continues to be significant disparity in vulnerability rates across the</a:t>
            </a:r>
            <a:r>
              <a:rPr lang="en-US" sz="1200" b="1" kern="1200" baseline="0" dirty="0">
                <a:solidFill>
                  <a:schemeClr val="tx1"/>
                </a:solidFill>
                <a:effectLst/>
                <a:latin typeface="+mn-lt"/>
                <a:ea typeface="+mn-ea"/>
                <a:cs typeface="+mn-cs"/>
              </a:rPr>
              <a:t> province. </a:t>
            </a:r>
          </a:p>
          <a:p>
            <a:endParaRPr lang="en-US" sz="1200" b="1"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At the </a:t>
            </a:r>
            <a:r>
              <a:rPr lang="en-US" dirty="0"/>
              <a:t>School District</a:t>
            </a:r>
            <a:r>
              <a:rPr lang="en-US" sz="1200" b="0" kern="1200" baseline="0" dirty="0">
                <a:solidFill>
                  <a:schemeClr val="tx1"/>
                </a:solidFill>
                <a:effectLst/>
                <a:latin typeface="+mn-lt"/>
                <a:ea typeface="+mn-ea"/>
                <a:cs typeface="+mn-cs"/>
              </a:rPr>
              <a:t> level, the range in Overall Vulnerability rates goes from 22% at the lowest end to 72% at the highest. </a:t>
            </a:r>
          </a:p>
          <a:p>
            <a:endParaRPr lang="en-US" baseline="0" dirty="0"/>
          </a:p>
          <a:p>
            <a:pPr>
              <a:defRPr/>
            </a:pPr>
            <a:r>
              <a:rPr lang="en-US" dirty="0"/>
              <a:t>And, this difference </a:t>
            </a:r>
            <a:r>
              <a:rPr lang="en-US" baseline="0" dirty="0"/>
              <a:t>is even more</a:t>
            </a:r>
            <a:r>
              <a:rPr lang="en-US" dirty="0"/>
              <a:t> pronounced at </a:t>
            </a:r>
            <a:r>
              <a:rPr lang="en-US" dirty="0" err="1"/>
              <a:t>Neighbourhood</a:t>
            </a:r>
            <a:r>
              <a:rPr lang="en-US" dirty="0"/>
              <a:t> level… for Wave 8</a:t>
            </a:r>
            <a:r>
              <a:rPr lang="en-US" baseline="0" dirty="0"/>
              <a:t> the range goes from a </a:t>
            </a:r>
            <a:r>
              <a:rPr lang="en-US" baseline="0" dirty="0" err="1"/>
              <a:t>neighbourhood</a:t>
            </a:r>
            <a:r>
              <a:rPr lang="en-US" baseline="0" dirty="0"/>
              <a:t> with 13% Overall Vulnerability to a high of 72%.</a:t>
            </a:r>
            <a:r>
              <a:rPr lang="en-US" dirty="0"/>
              <a:t> </a:t>
            </a:r>
            <a:endParaRPr lang="en-US" sz="1200" b="0" kern="1200" baseline="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This demonstrates that c</a:t>
            </a:r>
            <a:r>
              <a:rPr lang="en-US" sz="1200" kern="1200" dirty="0">
                <a:solidFill>
                  <a:schemeClr val="tx1"/>
                </a:solidFill>
                <a:effectLst/>
                <a:latin typeface="+mn-lt"/>
                <a:ea typeface="+mn-ea"/>
                <a:cs typeface="+mn-cs"/>
              </a:rPr>
              <a:t>hildren’s developmental outcomes are impacted by where they live in the province.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17</a:t>
            </a:fld>
            <a:endParaRPr lang="en-US"/>
          </a:p>
        </p:txBody>
      </p:sp>
    </p:spTree>
    <p:extLst>
      <p:ext uri="{BB962C8B-B14F-4D97-AF65-F5344CB8AC3E}">
        <p14:creationId xmlns:p14="http://schemas.microsoft.com/office/powerpoint/2010/main" val="4194634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r>
              <a:rPr lang="en-US" sz="1200" b="0" i="0" kern="1200" dirty="0">
                <a:solidFill>
                  <a:schemeClr val="tx1"/>
                </a:solidFill>
                <a:effectLst/>
                <a:latin typeface="+mn-lt"/>
                <a:ea typeface="+mn-ea"/>
                <a:cs typeface="+mn-cs"/>
              </a:rPr>
              <a:t>In past EDI data reporting, the focus has been on highlighting rates of developmental vulnerability in populations of children. However, the EDI measures the whole distribution of children's outcomes, allowing us to understand areas of strength and potential across the five key areas of development. And for the</a:t>
            </a:r>
            <a:r>
              <a:rPr lang="en-US" sz="1200" b="0" i="0" kern="1200" baseline="0" dirty="0">
                <a:solidFill>
                  <a:schemeClr val="tx1"/>
                </a:solidFill>
                <a:effectLst/>
                <a:latin typeface="+mn-lt"/>
                <a:ea typeface="+mn-ea"/>
                <a:cs typeface="+mn-cs"/>
              </a:rPr>
              <a:t> first time, HELP is incorporating the full range of outcomes in our reporting for Wave 8.</a:t>
            </a:r>
          </a:p>
          <a:p>
            <a:pPr marL="457200" marR="0"/>
            <a:endParaRPr lang="en-US" sz="1200" b="0" i="0" kern="1200" baseline="0" dirty="0">
              <a:solidFill>
                <a:schemeClr val="tx1"/>
              </a:solidFill>
              <a:effectLst/>
              <a:latin typeface="+mn-lt"/>
              <a:ea typeface="+mn-ea"/>
              <a:cs typeface="+mn-cs"/>
            </a:endParaRPr>
          </a:p>
          <a:p>
            <a:pPr marL="457200" marR="0"/>
            <a:r>
              <a:rPr lang="en-US" sz="1200" b="0" i="0" kern="1200" baseline="0" dirty="0">
                <a:solidFill>
                  <a:schemeClr val="tx1"/>
                </a:solidFill>
                <a:effectLst/>
                <a:latin typeface="+mn-lt"/>
                <a:ea typeface="+mn-ea"/>
                <a:cs typeface="+mn-cs"/>
              </a:rPr>
              <a:t>Here we see the icons representing the five scales of the EDI along the top and the explanations for the three Overall Outcome measures… so we just reviewed the trends for </a:t>
            </a:r>
            <a:r>
              <a:rPr lang="en-US" sz="1200" b="1" i="0" kern="1200" baseline="0" dirty="0">
                <a:solidFill>
                  <a:schemeClr val="tx1"/>
                </a:solidFill>
                <a:effectLst/>
                <a:latin typeface="+mn-lt"/>
                <a:ea typeface="+mn-ea"/>
                <a:cs typeface="+mn-cs"/>
              </a:rPr>
              <a:t>Overall Vulnerability </a:t>
            </a:r>
            <a:r>
              <a:rPr lang="en-US" sz="1200" b="0" i="0" kern="1200" baseline="0" dirty="0">
                <a:solidFill>
                  <a:schemeClr val="tx1"/>
                </a:solidFill>
                <a:effectLst/>
                <a:latin typeface="+mn-lt"/>
                <a:ea typeface="+mn-ea"/>
                <a:cs typeface="+mn-cs"/>
              </a:rPr>
              <a:t>which is the percentage of children who are vulnerable on one or more of the EDI scales. </a:t>
            </a:r>
          </a:p>
          <a:p>
            <a:pPr marL="457200" marR="0"/>
            <a:endParaRPr lang="en-US" sz="1200" b="0" i="0" kern="1200" dirty="0">
              <a:solidFill>
                <a:srgbClr val="000000"/>
              </a:solidFill>
              <a:effectLst/>
              <a:latin typeface="Calibri" panose="020F0502020204030204" pitchFamily="34" charset="0"/>
              <a:ea typeface="+mn-ea"/>
              <a:cs typeface="+mn-cs"/>
            </a:endParaRPr>
          </a:p>
          <a:p>
            <a:pPr marL="457200" marR="0"/>
            <a:r>
              <a:rPr lang="en-US" sz="1200" b="1" i="0" kern="1200" dirty="0">
                <a:solidFill>
                  <a:srgbClr val="000000"/>
                </a:solidFill>
                <a:effectLst/>
                <a:latin typeface="Calibri" panose="020F0502020204030204" pitchFamily="34" charset="0"/>
                <a:ea typeface="+mn-ea"/>
                <a:cs typeface="+mn-cs"/>
              </a:rPr>
              <a:t>Overall On Track</a:t>
            </a:r>
            <a:r>
              <a:rPr lang="en-US" sz="1200" b="1" i="0" kern="1200" baseline="0" dirty="0">
                <a:solidFill>
                  <a:srgbClr val="000000"/>
                </a:solidFill>
                <a:effectLst/>
                <a:latin typeface="Calibri" panose="020F0502020204030204" pitchFamily="34" charset="0"/>
                <a:ea typeface="+mn-ea"/>
                <a:cs typeface="+mn-cs"/>
              </a:rPr>
              <a:t> </a:t>
            </a:r>
            <a:r>
              <a:rPr lang="en-US" sz="1200" b="0" i="0" kern="1200" baseline="0" dirty="0">
                <a:solidFill>
                  <a:srgbClr val="000000"/>
                </a:solidFill>
                <a:effectLst/>
                <a:latin typeface="Calibri" panose="020F0502020204030204" pitchFamily="34" charset="0"/>
                <a:ea typeface="+mn-ea"/>
                <a:cs typeface="+mn-cs"/>
              </a:rPr>
              <a:t>is the percentage of children who are </a:t>
            </a:r>
            <a:r>
              <a:rPr lang="en-US" dirty="0">
                <a:solidFill>
                  <a:srgbClr val="000000"/>
                </a:solidFill>
                <a:latin typeface="Calibri" panose="020F0502020204030204" pitchFamily="34" charset="0"/>
                <a:ea typeface="Times New Roman" panose="02020603050405020304" pitchFamily="18" charset="0"/>
              </a:rPr>
              <a:t>developmentally on-track across </a:t>
            </a:r>
            <a:r>
              <a:rPr lang="en-US" u="sng" dirty="0">
                <a:solidFill>
                  <a:srgbClr val="000000"/>
                </a:solidFill>
                <a:latin typeface="Calibri" panose="020F0502020204030204" pitchFamily="34" charset="0"/>
                <a:ea typeface="Times New Roman" panose="02020603050405020304" pitchFamily="18" charset="0"/>
              </a:rPr>
              <a:t>all five scales</a:t>
            </a:r>
            <a:r>
              <a:rPr lang="en-US" u="sng" baseline="0" dirty="0">
                <a:solidFill>
                  <a:srgbClr val="000000"/>
                </a:solidFill>
                <a:latin typeface="Calibri" panose="020F0502020204030204" pitchFamily="34" charset="0"/>
                <a:ea typeface="Times New Roman" panose="02020603050405020304" pitchFamily="18" charset="0"/>
              </a:rPr>
              <a:t> of the EDI</a:t>
            </a:r>
            <a:r>
              <a:rPr lang="en-US" dirty="0">
                <a:solidFill>
                  <a:srgbClr val="000000"/>
                </a:solidFill>
                <a:latin typeface="Calibri" panose="020F0502020204030204" pitchFamily="34" charset="0"/>
                <a:ea typeface="Times New Roman" panose="02020603050405020304" pitchFamily="18" charset="0"/>
              </a:rPr>
              <a:t>. These children are most likely to have successful trajectories in school and beyond.</a:t>
            </a:r>
          </a:p>
          <a:p>
            <a:pPr marL="457200" marR="0"/>
            <a:endParaRPr lang="en-US" sz="1200" b="0" i="0" kern="1200" dirty="0">
              <a:solidFill>
                <a:srgbClr val="000000"/>
              </a:solidFill>
              <a:effectLst/>
              <a:latin typeface="Calibri" panose="020F0502020204030204" pitchFamily="34" charset="0"/>
              <a:ea typeface="+mn-ea"/>
              <a:cs typeface="+mn-cs"/>
            </a:endParaRPr>
          </a:p>
          <a:p>
            <a:pPr marL="457200"/>
            <a:r>
              <a:rPr lang="en-US" sz="1200" b="0" i="0" kern="1200" dirty="0">
                <a:solidFill>
                  <a:srgbClr val="000000"/>
                </a:solidFill>
                <a:effectLst/>
                <a:latin typeface="Calibri"/>
                <a:cs typeface="Calibri"/>
              </a:rPr>
              <a:t>And, </a:t>
            </a:r>
            <a:r>
              <a:rPr lang="en-US" sz="1200" b="1" i="0" kern="1200" dirty="0">
                <a:solidFill>
                  <a:srgbClr val="000000"/>
                </a:solidFill>
                <a:effectLst/>
                <a:latin typeface="Calibri"/>
                <a:cs typeface="Calibri"/>
              </a:rPr>
              <a:t>Overall In Flux </a:t>
            </a:r>
            <a:r>
              <a:rPr lang="en-US" sz="1200" b="0" i="0" kern="1200" dirty="0">
                <a:solidFill>
                  <a:srgbClr val="000000"/>
                </a:solidFill>
                <a:effectLst/>
                <a:latin typeface="Calibri"/>
                <a:cs typeface="Calibri"/>
              </a:rPr>
              <a:t>is the percentage of children “in the middle”</a:t>
            </a:r>
            <a:r>
              <a:rPr lang="en-US" sz="1200" b="0" i="0" kern="1200" baseline="0" dirty="0">
                <a:solidFill>
                  <a:srgbClr val="000000"/>
                </a:solidFill>
                <a:effectLst/>
                <a:latin typeface="Calibri"/>
                <a:cs typeface="Calibri"/>
              </a:rPr>
              <a:t> - </a:t>
            </a:r>
            <a:r>
              <a:rPr lang="en-US" sz="1200" b="0" i="0" kern="1200" dirty="0">
                <a:solidFill>
                  <a:srgbClr val="000000"/>
                </a:solidFill>
                <a:effectLst/>
                <a:latin typeface="Calibri"/>
                <a:cs typeface="Calibri"/>
              </a:rPr>
              <a:t>neither</a:t>
            </a:r>
            <a:r>
              <a:rPr lang="en-US" sz="1200" b="0" i="0" kern="1200" baseline="0" dirty="0">
                <a:solidFill>
                  <a:srgbClr val="000000"/>
                </a:solidFill>
                <a:effectLst/>
                <a:latin typeface="Calibri"/>
                <a:cs typeface="Calibri"/>
              </a:rPr>
              <a:t> vulnerable on one </a:t>
            </a:r>
            <a:r>
              <a:rPr lang="en-US" dirty="0">
                <a:solidFill>
                  <a:srgbClr val="000000"/>
                </a:solidFill>
                <a:latin typeface="Calibri"/>
                <a:cs typeface="Calibri"/>
              </a:rPr>
              <a:t>or more</a:t>
            </a:r>
            <a:r>
              <a:rPr lang="en-US" sz="1200" b="0" i="0" kern="1200" baseline="0" dirty="0">
                <a:solidFill>
                  <a:srgbClr val="000000"/>
                </a:solidFill>
                <a:effectLst/>
                <a:latin typeface="Calibri"/>
                <a:cs typeface="Calibri"/>
              </a:rPr>
              <a:t> EDI scales NOR on track on all five scales. These children are considered to be “in flux” and </a:t>
            </a:r>
            <a:r>
              <a:rPr lang="en-US" dirty="0">
                <a:solidFill>
                  <a:srgbClr val="000000"/>
                </a:solidFill>
                <a:latin typeface="Calibri"/>
                <a:ea typeface="Times New Roman" panose="02020603050405020304" pitchFamily="18" charset="0"/>
                <a:cs typeface="Calibri"/>
              </a:rPr>
              <a:t>may or may not catch up to their on-track peers and may benefit from additional supports.</a:t>
            </a:r>
          </a:p>
          <a:p>
            <a:pPr marL="457200" marR="0"/>
            <a:endParaRPr lang="en-US" sz="1200" b="0" i="0" kern="1200" dirty="0">
              <a:solidFill>
                <a:srgbClr val="000000"/>
              </a:solidFill>
              <a:effectLst/>
              <a:latin typeface="Calibri" panose="020F0502020204030204" pitchFamily="34" charset="0"/>
              <a:ea typeface="+mn-ea"/>
              <a:cs typeface="+mn-cs"/>
            </a:endParaRPr>
          </a:p>
          <a:p>
            <a:pPr marL="457200" marR="0"/>
            <a:endParaRPr lang="en-US" b="1" dirty="0">
              <a:solidFill>
                <a:srgbClr val="000000"/>
              </a:solidFill>
              <a:latin typeface="Calibri" panose="020F0502020204030204" pitchFamily="34" charset="0"/>
              <a:ea typeface="Times New Roman" panose="02020603050405020304" pitchFamily="18" charset="0"/>
            </a:endParaRPr>
          </a:p>
          <a:p>
            <a:pPr marL="457200" marR="0"/>
            <a:endParaRPr lang="en-US" b="1" dirty="0">
              <a:solidFill>
                <a:srgbClr val="000000"/>
              </a:solidFill>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23F51BC-D012-4568-A587-472C6E582FEB}" type="slidenum">
              <a:rPr lang="en-US" smtClean="0"/>
              <a:t>18</a:t>
            </a:fld>
            <a:endParaRPr lang="en-US"/>
          </a:p>
        </p:txBody>
      </p:sp>
    </p:spTree>
    <p:extLst>
      <p:ext uri="{BB962C8B-B14F-4D97-AF65-F5344CB8AC3E}">
        <p14:creationId xmlns:p14="http://schemas.microsoft.com/office/powerpoint/2010/main" val="2513978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we see the Overall Vulnerability rates we just shared from Wave 2 to Wave 8 and now we can add the Overall On Track and Overall In Flux rates over time. </a:t>
            </a:r>
          </a:p>
          <a:p>
            <a:endParaRPr lang="en-US" baseline="0" dirty="0"/>
          </a:p>
          <a:p>
            <a:r>
              <a:rPr lang="en-US" baseline="0" dirty="0"/>
              <a:t>What we see is that </a:t>
            </a:r>
            <a:r>
              <a:rPr lang="en-US" sz="1200" b="0" i="0" kern="1200" dirty="0">
                <a:solidFill>
                  <a:schemeClr val="tx1"/>
                </a:solidFill>
                <a:effectLst/>
                <a:latin typeface="+mn-lt"/>
                <a:ea typeface="+mn-ea"/>
                <a:cs typeface="+mn-cs"/>
              </a:rPr>
              <a:t>In Wave 8, while almost half of children (45.4%) were on track in all five areas of development, 32.9% were vulnerable in one or more areas of development and another 21.8% were in flux. </a:t>
            </a:r>
            <a:endParaRPr lang="en-US" baseline="0" dirty="0"/>
          </a:p>
        </p:txBody>
      </p:sp>
      <p:sp>
        <p:nvSpPr>
          <p:cNvPr id="4" name="Slide Number Placeholder 3"/>
          <p:cNvSpPr>
            <a:spLocks noGrp="1"/>
          </p:cNvSpPr>
          <p:nvPr>
            <p:ph type="sldNum" sz="quarter" idx="10"/>
          </p:nvPr>
        </p:nvSpPr>
        <p:spPr/>
        <p:txBody>
          <a:bodyPr/>
          <a:lstStyle/>
          <a:p>
            <a:fld id="{223F51BC-D012-4568-A587-472C6E582FEB}" type="slidenum">
              <a:rPr lang="en-US" smtClean="0"/>
              <a:t>19</a:t>
            </a:fld>
            <a:endParaRPr lang="en-US"/>
          </a:p>
        </p:txBody>
      </p:sp>
    </p:spTree>
    <p:extLst>
      <p:ext uri="{BB962C8B-B14F-4D97-AF65-F5344CB8AC3E}">
        <p14:creationId xmlns:p14="http://schemas.microsoft.com/office/powerpoint/2010/main" val="1196144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EDI overall outcomes provide a summary of the developmental health of kindergarten children, but more specific information about each area of development can be found at the scale and subscale level</a:t>
            </a:r>
            <a:r>
              <a:rPr lang="en-US" sz="1200" b="0" i="0" kern="1200" baseline="0" dirty="0">
                <a:solidFill>
                  <a:schemeClr val="tx1"/>
                </a:solidFill>
                <a:effectLst/>
                <a:latin typeface="+mn-lt"/>
                <a:ea typeface="+mn-ea"/>
                <a:cs typeface="+mn-cs"/>
              </a:rPr>
              <a:t> which we will explore now…</a:t>
            </a:r>
            <a:endParaRPr lang="en-US" dirty="0"/>
          </a:p>
        </p:txBody>
      </p:sp>
      <p:sp>
        <p:nvSpPr>
          <p:cNvPr id="4" name="Slide Number Placeholder 3"/>
          <p:cNvSpPr>
            <a:spLocks noGrp="1"/>
          </p:cNvSpPr>
          <p:nvPr>
            <p:ph type="sldNum" sz="quarter" idx="5"/>
          </p:nvPr>
        </p:nvSpPr>
        <p:spPr/>
        <p:txBody>
          <a:bodyPr/>
          <a:lstStyle/>
          <a:p>
            <a:fld id="{223F51BC-D012-4568-A587-472C6E582FEB}" type="slidenum">
              <a:rPr lang="en-US" smtClean="0"/>
              <a:t>20</a:t>
            </a:fld>
            <a:endParaRPr lang="en-US"/>
          </a:p>
        </p:txBody>
      </p:sp>
    </p:spTree>
    <p:extLst>
      <p:ext uri="{BB962C8B-B14F-4D97-AF65-F5344CB8AC3E}">
        <p14:creationId xmlns:p14="http://schemas.microsoft.com/office/powerpoint/2010/main" val="2311131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3</a:t>
            </a:fld>
            <a:endParaRPr lang="en-US"/>
          </a:p>
        </p:txBody>
      </p:sp>
    </p:spTree>
    <p:extLst>
      <p:ext uri="{BB962C8B-B14F-4D97-AF65-F5344CB8AC3E}">
        <p14:creationId xmlns:p14="http://schemas.microsoft.com/office/powerpoint/2010/main" val="2054631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r>
              <a:rPr lang="en-US" b="0" dirty="0">
                <a:solidFill>
                  <a:srgbClr val="000000"/>
                </a:solidFill>
                <a:latin typeface="Calibri" panose="020F0502020204030204" pitchFamily="34" charset="0"/>
                <a:ea typeface="Times New Roman" panose="02020603050405020304" pitchFamily="18" charset="0"/>
              </a:rPr>
              <a:t>And</a:t>
            </a:r>
            <a:r>
              <a:rPr lang="en-US" b="0" baseline="0" dirty="0">
                <a:solidFill>
                  <a:srgbClr val="000000"/>
                </a:solidFill>
                <a:latin typeface="Calibri" panose="020F0502020204030204" pitchFamily="34" charset="0"/>
                <a:ea typeface="Times New Roman" panose="02020603050405020304" pitchFamily="18" charset="0"/>
              </a:rPr>
              <a:t> </a:t>
            </a:r>
            <a:r>
              <a:rPr lang="en-US" b="0" dirty="0">
                <a:solidFill>
                  <a:srgbClr val="000000"/>
                </a:solidFill>
                <a:latin typeface="Calibri" panose="020F0502020204030204" pitchFamily="34" charset="0"/>
                <a:ea typeface="Times New Roman" panose="02020603050405020304" pitchFamily="18" charset="0"/>
              </a:rPr>
              <a:t>again, we are introducing</a:t>
            </a:r>
            <a:r>
              <a:rPr lang="en-US" b="0" baseline="0" dirty="0">
                <a:solidFill>
                  <a:srgbClr val="000000"/>
                </a:solidFill>
                <a:latin typeface="Calibri" panose="020F0502020204030204" pitchFamily="34" charset="0"/>
                <a:ea typeface="Times New Roman" panose="02020603050405020304" pitchFamily="18" charset="0"/>
              </a:rPr>
              <a:t> the new reporting metrics and how they are determined at the Scale level… At the scale level, the full distribution of outcomes measure the percentage of children that are considered Vulnerable, At Risk and On Track </a:t>
            </a:r>
            <a:r>
              <a:rPr lang="en-US" b="1" baseline="0" dirty="0">
                <a:solidFill>
                  <a:srgbClr val="000000"/>
                </a:solidFill>
                <a:latin typeface="Calibri" panose="020F0502020204030204" pitchFamily="34" charset="0"/>
                <a:ea typeface="Times New Roman" panose="02020603050405020304" pitchFamily="18" charset="0"/>
              </a:rPr>
              <a:t>on EACH SCALE</a:t>
            </a:r>
            <a:r>
              <a:rPr lang="en-US" b="0" baseline="0" dirty="0">
                <a:solidFill>
                  <a:srgbClr val="000000"/>
                </a:solidFill>
                <a:latin typeface="Calibri" panose="020F0502020204030204" pitchFamily="34" charset="0"/>
                <a:ea typeface="Times New Roman" panose="02020603050405020304" pitchFamily="18" charset="0"/>
              </a:rPr>
              <a:t> of the EDI. </a:t>
            </a:r>
          </a:p>
          <a:p>
            <a:pPr marL="457200" marR="0"/>
            <a:endParaRPr lang="en-US" b="0" baseline="0" dirty="0">
              <a:solidFill>
                <a:srgbClr val="000000"/>
              </a:solidFill>
              <a:latin typeface="Calibri" panose="020F0502020204030204" pitchFamily="34" charset="0"/>
            </a:endParaRPr>
          </a:p>
          <a:p>
            <a:pPr marL="457200" marR="0"/>
            <a:r>
              <a:rPr lang="en-US" b="0" baseline="0" dirty="0">
                <a:solidFill>
                  <a:srgbClr val="000000"/>
                </a:solidFill>
                <a:latin typeface="Calibri" panose="020F0502020204030204" pitchFamily="34" charset="0"/>
              </a:rPr>
              <a:t>At the scale level, children whose scores </a:t>
            </a:r>
            <a:r>
              <a:rPr lang="en-US" b="1" baseline="0" dirty="0">
                <a:solidFill>
                  <a:srgbClr val="000000"/>
                </a:solidFill>
                <a:latin typeface="Calibri" panose="020F0502020204030204" pitchFamily="34" charset="0"/>
              </a:rPr>
              <a:t>are below the 10% cut-off score </a:t>
            </a:r>
            <a:r>
              <a:rPr lang="en-US" b="0" baseline="0" dirty="0">
                <a:solidFill>
                  <a:srgbClr val="000000"/>
                </a:solidFill>
                <a:latin typeface="Calibri" panose="020F0502020204030204" pitchFamily="34" charset="0"/>
              </a:rPr>
              <a:t>on a scale are considered </a:t>
            </a:r>
            <a:r>
              <a:rPr lang="en-US" b="1" baseline="0" dirty="0">
                <a:solidFill>
                  <a:srgbClr val="000000"/>
                </a:solidFill>
                <a:latin typeface="Calibri" panose="020F0502020204030204" pitchFamily="34" charset="0"/>
              </a:rPr>
              <a:t>VULNERABLE</a:t>
            </a:r>
            <a:r>
              <a:rPr lang="en-US" b="0" baseline="0" dirty="0">
                <a:solidFill>
                  <a:srgbClr val="000000"/>
                </a:solidFill>
                <a:latin typeface="Calibri" panose="020F0502020204030204" pitchFamily="34" charset="0"/>
              </a:rPr>
              <a:t> on that area of development. </a:t>
            </a:r>
          </a:p>
          <a:p>
            <a:pPr marL="457200" marR="0"/>
            <a:r>
              <a:rPr lang="en-US" b="0" baseline="0" dirty="0">
                <a:solidFill>
                  <a:srgbClr val="000000"/>
                </a:solidFill>
                <a:latin typeface="Calibri" panose="020F0502020204030204" pitchFamily="34" charset="0"/>
              </a:rPr>
              <a:t>Children whose scores are </a:t>
            </a:r>
            <a:r>
              <a:rPr lang="en-US" b="1" baseline="0" dirty="0">
                <a:solidFill>
                  <a:srgbClr val="000000"/>
                </a:solidFill>
                <a:latin typeface="Calibri" panose="020F0502020204030204" pitchFamily="34" charset="0"/>
              </a:rPr>
              <a:t>between the 10% and 25% cut-off scores </a:t>
            </a:r>
            <a:r>
              <a:rPr lang="en-US" b="0" baseline="0" dirty="0">
                <a:solidFill>
                  <a:srgbClr val="000000"/>
                </a:solidFill>
                <a:latin typeface="Calibri" panose="020F0502020204030204" pitchFamily="34" charset="0"/>
              </a:rPr>
              <a:t>are considered </a:t>
            </a:r>
            <a:r>
              <a:rPr lang="en-US" b="1" baseline="0" dirty="0">
                <a:solidFill>
                  <a:srgbClr val="000000"/>
                </a:solidFill>
                <a:latin typeface="Calibri" panose="020F0502020204030204" pitchFamily="34" charset="0"/>
              </a:rPr>
              <a:t>AT RISK </a:t>
            </a:r>
            <a:r>
              <a:rPr lang="en-US" b="0" baseline="0" dirty="0">
                <a:solidFill>
                  <a:srgbClr val="000000"/>
                </a:solidFill>
                <a:latin typeface="Calibri" panose="020F0502020204030204" pitchFamily="34" charset="0"/>
              </a:rPr>
              <a:t>in the area of development.</a:t>
            </a:r>
            <a:endParaRPr lang="en-US" b="0" baseline="0" dirty="0">
              <a:solidFill>
                <a:schemeClr val="tx1"/>
              </a:solidFill>
              <a:latin typeface="+mn-lt"/>
            </a:endParaRPr>
          </a:p>
          <a:p>
            <a:pPr marL="457200" marR="0"/>
            <a:r>
              <a:rPr lang="en-US" b="0" baseline="0" dirty="0">
                <a:solidFill>
                  <a:schemeClr val="tx1"/>
                </a:solidFill>
                <a:latin typeface="+mn-lt"/>
              </a:rPr>
              <a:t>And, children who </a:t>
            </a:r>
            <a:r>
              <a:rPr lang="en-US" b="1" baseline="0" dirty="0">
                <a:solidFill>
                  <a:schemeClr val="tx1"/>
                </a:solidFill>
                <a:latin typeface="+mn-lt"/>
              </a:rPr>
              <a:t>score above the 25% cut-off </a:t>
            </a:r>
            <a:r>
              <a:rPr lang="en-US" b="0" baseline="0" dirty="0">
                <a:solidFill>
                  <a:schemeClr val="tx1"/>
                </a:solidFill>
                <a:latin typeface="+mn-lt"/>
              </a:rPr>
              <a:t>are considered </a:t>
            </a:r>
            <a:r>
              <a:rPr lang="en-US" b="1" baseline="0" dirty="0">
                <a:solidFill>
                  <a:schemeClr val="tx1"/>
                </a:solidFill>
                <a:latin typeface="+mn-lt"/>
              </a:rPr>
              <a:t>ON TRACK </a:t>
            </a:r>
            <a:r>
              <a:rPr lang="en-US" b="0" baseline="0" dirty="0">
                <a:solidFill>
                  <a:schemeClr val="tx1"/>
                </a:solidFill>
                <a:latin typeface="+mn-lt"/>
              </a:rPr>
              <a:t>in the specific area of development measured by the scale.</a:t>
            </a:r>
          </a:p>
        </p:txBody>
      </p:sp>
      <p:sp>
        <p:nvSpPr>
          <p:cNvPr id="4" name="Slide Number Placeholder 3"/>
          <p:cNvSpPr>
            <a:spLocks noGrp="1"/>
          </p:cNvSpPr>
          <p:nvPr>
            <p:ph type="sldNum" sz="quarter" idx="10"/>
          </p:nvPr>
        </p:nvSpPr>
        <p:spPr/>
        <p:txBody>
          <a:bodyPr/>
          <a:lstStyle/>
          <a:p>
            <a:fld id="{223F51BC-D012-4568-A587-472C6E582FEB}" type="slidenum">
              <a:rPr lang="en-US" smtClean="0"/>
              <a:t>21</a:t>
            </a:fld>
            <a:endParaRPr lang="en-US"/>
          </a:p>
        </p:txBody>
      </p:sp>
    </p:spTree>
    <p:extLst>
      <p:ext uri="{BB962C8B-B14F-4D97-AF65-F5344CB8AC3E}">
        <p14:creationId xmlns:p14="http://schemas.microsoft.com/office/powerpoint/2010/main" val="1254447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the</a:t>
            </a:r>
            <a:r>
              <a:rPr lang="en-US" baseline="0" dirty="0"/>
              <a:t> </a:t>
            </a:r>
            <a:r>
              <a:rPr lang="en-US" dirty="0"/>
              <a:t>distribution</a:t>
            </a:r>
            <a:r>
              <a:rPr lang="en-US" baseline="0" dirty="0"/>
              <a:t> of outcomes at the scale level looks like across the 5 scales of the EDI for Wave 8.</a:t>
            </a:r>
          </a:p>
          <a:p>
            <a:r>
              <a:rPr lang="en-US" baseline="0" dirty="0"/>
              <a:t>You can see that m</a:t>
            </a:r>
            <a:r>
              <a:rPr lang="en-US" dirty="0"/>
              <a:t>ost children are on track in</a:t>
            </a:r>
            <a:r>
              <a:rPr lang="en-US" baseline="0" dirty="0"/>
              <a:t> their development on each scale of the EDI. </a:t>
            </a:r>
          </a:p>
          <a:p>
            <a:r>
              <a:rPr lang="en-US" sz="1200" b="0" i="0" kern="1200" baseline="0" dirty="0">
                <a:solidFill>
                  <a:schemeClr val="tx1"/>
                </a:solidFill>
                <a:effectLst/>
                <a:latin typeface="+mn-lt"/>
                <a:ea typeface="+mn-ea"/>
                <a:cs typeface="+mn-cs"/>
              </a:rPr>
              <a:t>The highest on track rates are on the Language and Cognitive Development Scale at </a:t>
            </a:r>
            <a:r>
              <a:rPr lang="en-US" sz="1200" b="0" i="0" kern="1200" dirty="0">
                <a:solidFill>
                  <a:schemeClr val="tx1"/>
                </a:solidFill>
                <a:effectLst/>
                <a:latin typeface="+mn-lt"/>
                <a:ea typeface="+mn-ea"/>
                <a:cs typeface="+mn-cs"/>
              </a:rPr>
              <a:t>78.4%</a:t>
            </a:r>
            <a:r>
              <a:rPr lang="en-US" sz="1200" b="0" i="0" kern="1200" baseline="0" dirty="0">
                <a:solidFill>
                  <a:schemeClr val="tx1"/>
                </a:solidFill>
                <a:effectLst/>
                <a:latin typeface="+mn-lt"/>
                <a:ea typeface="+mn-ea"/>
                <a:cs typeface="+mn-cs"/>
              </a:rPr>
              <a:t> of children, </a:t>
            </a:r>
            <a:r>
              <a:rPr lang="en-US" sz="1200" b="0" i="0" kern="1200" dirty="0">
                <a:solidFill>
                  <a:schemeClr val="tx1"/>
                </a:solidFill>
                <a:effectLst/>
                <a:latin typeface="+mn-lt"/>
                <a:ea typeface="+mn-ea"/>
                <a:cs typeface="+mn-cs"/>
              </a:rPr>
              <a:t>and</a:t>
            </a:r>
            <a:r>
              <a:rPr lang="en-US" sz="1200" b="0" i="0" kern="1200" baseline="0" dirty="0">
                <a:solidFill>
                  <a:schemeClr val="tx1"/>
                </a:solidFill>
                <a:effectLst/>
                <a:latin typeface="+mn-lt"/>
                <a:ea typeface="+mn-ea"/>
                <a:cs typeface="+mn-cs"/>
              </a:rPr>
              <a:t> the </a:t>
            </a:r>
            <a:r>
              <a:rPr lang="en-US" sz="1200" b="0" i="0" kern="1200" dirty="0">
                <a:solidFill>
                  <a:schemeClr val="tx1"/>
                </a:solidFill>
                <a:effectLst/>
                <a:latin typeface="+mn-lt"/>
                <a:ea typeface="+mn-ea"/>
                <a:cs typeface="+mn-cs"/>
              </a:rPr>
              <a:t>Communication Skills &amp; General Knowledge</a:t>
            </a:r>
            <a:r>
              <a:rPr lang="en-US" baseline="0" dirty="0"/>
              <a:t> scale with </a:t>
            </a:r>
            <a:r>
              <a:rPr lang="en-US" sz="1200" b="0" i="0" kern="1200" dirty="0">
                <a:solidFill>
                  <a:schemeClr val="tx1"/>
                </a:solidFill>
                <a:effectLst/>
                <a:latin typeface="+mn-lt"/>
                <a:ea typeface="+mn-ea"/>
                <a:cs typeface="+mn-cs"/>
              </a:rPr>
              <a:t>75.3%. While</a:t>
            </a:r>
            <a:r>
              <a:rPr lang="en-US" sz="1200" b="0" i="0" kern="1200" baseline="0" dirty="0">
                <a:solidFill>
                  <a:schemeClr val="tx1"/>
                </a:solidFill>
                <a:effectLst/>
                <a:latin typeface="+mn-lt"/>
                <a:ea typeface="+mn-ea"/>
                <a:cs typeface="+mn-cs"/>
              </a:rPr>
              <a:t> the lowest on track rates is for Emotional Maturity with 67% of children on track in their development.</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Now focusing</a:t>
            </a:r>
            <a:r>
              <a:rPr lang="en-US" sz="1200" b="0" i="0" kern="1200" baseline="0" dirty="0">
                <a:solidFill>
                  <a:schemeClr val="tx1"/>
                </a:solidFill>
                <a:effectLst/>
                <a:latin typeface="+mn-lt"/>
                <a:ea typeface="+mn-ea"/>
                <a:cs typeface="+mn-cs"/>
              </a:rPr>
              <a:t> on vulnerability rates, we see the flip with the Emotional Maturity scale having the highest vulnerability rate at 17.5% and Language &amp; Cognitive Development with the lowest (10.5%).</a:t>
            </a:r>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22</a:t>
            </a:fld>
            <a:endParaRPr lang="en-US"/>
          </a:p>
        </p:txBody>
      </p:sp>
    </p:spTree>
    <p:extLst>
      <p:ext uri="{BB962C8B-B14F-4D97-AF65-F5344CB8AC3E}">
        <p14:creationId xmlns:p14="http://schemas.microsoft.com/office/powerpoint/2010/main" val="2160804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At this point, for</a:t>
            </a:r>
            <a:r>
              <a:rPr lang="en-US" baseline="0" dirty="0"/>
              <a:t> trends over time, we are only reporting the VULNERABILTY rates at the scale-level as we can use the critical difference methodology to determine meaningful change across time.</a:t>
            </a:r>
          </a:p>
          <a:p>
            <a:endParaRPr lang="en-US" dirty="0"/>
          </a:p>
          <a:p>
            <a:r>
              <a:rPr lang="en-US" sz="1200" b="1" i="0" kern="1200" dirty="0">
                <a:solidFill>
                  <a:schemeClr val="tx1"/>
                </a:solidFill>
                <a:effectLst/>
                <a:latin typeface="+mn-lt"/>
                <a:ea typeface="+mn-ea"/>
                <a:cs typeface="+mn-cs"/>
              </a:rPr>
              <a:t>Over the long-term,</a:t>
            </a:r>
            <a:r>
              <a:rPr lang="en-US" sz="1200" b="1" i="0"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etween Wave 2 and Wave 8, </a:t>
            </a:r>
            <a:r>
              <a:rPr lang="en-US" sz="1200" b="1" i="0" kern="1200" dirty="0">
                <a:solidFill>
                  <a:schemeClr val="tx1"/>
                </a:solidFill>
                <a:effectLst/>
                <a:latin typeface="+mn-lt"/>
                <a:ea typeface="+mn-ea"/>
                <a:cs typeface="+mn-cs"/>
              </a:rPr>
              <a:t>three of the five EDI scales</a:t>
            </a:r>
            <a:r>
              <a:rPr lang="en-US" sz="1200" b="0" i="0" kern="1200" dirty="0">
                <a:solidFill>
                  <a:schemeClr val="tx1"/>
                </a:solidFill>
                <a:effectLst/>
                <a:latin typeface="+mn-lt"/>
                <a:ea typeface="+mn-ea"/>
                <a:cs typeface="+mn-cs"/>
              </a:rPr>
              <a:t> – Physical Health &amp; Well-being, Social Competence and Emotional Maturity – had </a:t>
            </a:r>
            <a:r>
              <a:rPr lang="en-US" sz="1200" b="1" i="0" kern="1200" dirty="0">
                <a:solidFill>
                  <a:schemeClr val="tx1"/>
                </a:solidFill>
                <a:effectLst/>
                <a:latin typeface="+mn-lt"/>
                <a:ea typeface="+mn-ea"/>
                <a:cs typeface="+mn-cs"/>
              </a:rPr>
              <a:t>meaningful increases </a:t>
            </a:r>
            <a:r>
              <a:rPr lang="en-US" sz="1200" b="0" i="0" kern="1200" dirty="0">
                <a:solidFill>
                  <a:schemeClr val="tx1"/>
                </a:solidFill>
                <a:effectLst/>
                <a:latin typeface="+mn-lt"/>
                <a:ea typeface="+mn-ea"/>
                <a:cs typeface="+mn-cs"/>
              </a:rPr>
              <a:t>in vulnerability.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other </a:t>
            </a:r>
            <a:r>
              <a:rPr lang="en-US" sz="1200" b="1" i="0" kern="1200" dirty="0">
                <a:solidFill>
                  <a:schemeClr val="tx1"/>
                </a:solidFill>
                <a:effectLst/>
                <a:latin typeface="+mn-lt"/>
                <a:ea typeface="+mn-ea"/>
                <a:cs typeface="+mn-cs"/>
              </a:rPr>
              <a:t>two scales </a:t>
            </a:r>
            <a:r>
              <a:rPr lang="en-US" sz="1200" b="0" i="0" kern="1200" dirty="0">
                <a:solidFill>
                  <a:schemeClr val="tx1"/>
                </a:solidFill>
                <a:effectLst/>
                <a:latin typeface="+mn-lt"/>
                <a:ea typeface="+mn-ea"/>
                <a:cs typeface="+mn-cs"/>
              </a:rPr>
              <a:t>– Language &amp; Cognitive Development and Communication Skills &amp; General Knowledge – have had </a:t>
            </a:r>
            <a:r>
              <a:rPr lang="en-US" sz="1200" b="1" i="0" kern="1200" dirty="0">
                <a:solidFill>
                  <a:schemeClr val="tx1"/>
                </a:solidFill>
                <a:effectLst/>
                <a:latin typeface="+mn-lt"/>
                <a:ea typeface="+mn-ea"/>
                <a:cs typeface="+mn-cs"/>
              </a:rPr>
              <a:t>stable long-term trends</a:t>
            </a:r>
            <a:r>
              <a:rPr lang="en-US" sz="1200" b="0" i="0" kern="1200" dirty="0">
                <a:solidFill>
                  <a:schemeClr val="tx1"/>
                </a:solidFill>
                <a:effectLst/>
                <a:latin typeface="+mn-lt"/>
                <a:ea typeface="+mn-ea"/>
                <a:cs typeface="+mn-cs"/>
              </a:rPr>
              <a:t>. And Language and Cognitive Development has been the scale with the lowest vulnerability rates across all waves.</a:t>
            </a:r>
          </a:p>
          <a:p>
            <a:endParaRPr lang="en-US" sz="1200" b="0" i="0" kern="1200" baseline="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Over the short-term,</a:t>
            </a:r>
            <a:r>
              <a:rPr lang="en-US" sz="1200" b="1" i="0"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between Wave 7 and Wave 8</a:t>
            </a:r>
            <a:r>
              <a:rPr lang="en-US" sz="1200" b="1" i="0"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ll five scales had </a:t>
            </a:r>
            <a:r>
              <a:rPr lang="en-US" sz="1200" b="1" i="0" kern="1200" dirty="0">
                <a:solidFill>
                  <a:schemeClr val="tx1"/>
                </a:solidFill>
                <a:effectLst/>
                <a:latin typeface="+mn-lt"/>
                <a:ea typeface="+mn-ea"/>
                <a:cs typeface="+mn-cs"/>
              </a:rPr>
              <a:t>stable trends</a:t>
            </a:r>
            <a:r>
              <a:rPr lang="en-US" sz="1200" b="0" i="0" kern="1200" dirty="0">
                <a:solidFill>
                  <a:schemeClr val="tx1"/>
                </a:solidFill>
                <a:effectLst/>
                <a:latin typeface="+mn-lt"/>
                <a:ea typeface="+mn-ea"/>
                <a:cs typeface="+mn-cs"/>
              </a:rPr>
              <a:t>. </a:t>
            </a:r>
          </a:p>
          <a:p>
            <a:endParaRPr lang="en-US" sz="1200" b="0" i="0" kern="1200" baseline="0" dirty="0">
              <a:solidFill>
                <a:schemeClr val="tx1"/>
              </a:solidFill>
              <a:effectLst/>
              <a:latin typeface="+mn-lt"/>
              <a:ea typeface="+mn-ea"/>
              <a:cs typeface="+mn-cs"/>
            </a:endParaRPr>
          </a:p>
          <a:p>
            <a:r>
              <a:rPr lang="en-US" b="0" baseline="0" dirty="0"/>
              <a:t>And this is what the trends in scale-level vulnerability look like in relation to one another.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7626F-E32F-4C69-8436-45566946679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91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that Key Wave 8 Findings… </a:t>
            </a:r>
          </a:p>
          <a:p>
            <a:pPr marL="171450" indent="-171450">
              <a:buFont typeface="Arial" panose="020B0604020202020204" pitchFamily="34" charset="0"/>
              <a:buChar char="•"/>
            </a:pPr>
            <a:r>
              <a:rPr lang="en-US" dirty="0"/>
              <a:t>There</a:t>
            </a:r>
            <a:r>
              <a:rPr lang="en-US" baseline="0" dirty="0"/>
              <a:t> are still 1 in 3 kindergarten children in BC vulnerable on one or more core areas of development important for their future success. </a:t>
            </a:r>
          </a:p>
          <a:p>
            <a:pPr marL="171450" indent="-171450">
              <a:buFont typeface="Arial" panose="020B0604020202020204" pitchFamily="34" charset="0"/>
              <a:buChar char="•"/>
            </a:pPr>
            <a:r>
              <a:rPr lang="en-US" baseline="0" dirty="0"/>
              <a:t>Social Competence and Emotional Maturity continue to be the scales with the highest vulnerability rates, an that is concerning.</a:t>
            </a:r>
          </a:p>
          <a:p>
            <a:pPr marL="171450" indent="-171450">
              <a:buFont typeface="Arial" panose="020B0604020202020204" pitchFamily="34" charset="0"/>
              <a:buChar char="•"/>
            </a:pPr>
            <a:r>
              <a:rPr lang="en-US" baseline="0" dirty="0"/>
              <a:t>There continues to be disparity in overall vulnerability rates communities and </a:t>
            </a:r>
            <a:r>
              <a:rPr lang="en-US" baseline="0" dirty="0" err="1"/>
              <a:t>neighbourhoods</a:t>
            </a:r>
            <a:r>
              <a:rPr lang="en-US" baseline="0" dirty="0"/>
              <a:t> in BC</a:t>
            </a:r>
          </a:p>
          <a:p>
            <a:endParaRPr lang="en-US" baseline="0" dirty="0"/>
          </a:p>
        </p:txBody>
      </p:sp>
      <p:sp>
        <p:nvSpPr>
          <p:cNvPr id="4" name="Slide Number Placeholder 3"/>
          <p:cNvSpPr>
            <a:spLocks noGrp="1"/>
          </p:cNvSpPr>
          <p:nvPr>
            <p:ph type="sldNum" sz="quarter" idx="10"/>
          </p:nvPr>
        </p:nvSpPr>
        <p:spPr/>
        <p:txBody>
          <a:bodyPr/>
          <a:lstStyle/>
          <a:p>
            <a:fld id="{223F51BC-D012-4568-A587-472C6E582FEB}" type="slidenum">
              <a:rPr lang="en-US" smtClean="0"/>
              <a:t>24</a:t>
            </a:fld>
            <a:endParaRPr lang="en-US"/>
          </a:p>
        </p:txBody>
      </p:sp>
    </p:spTree>
    <p:extLst>
      <p:ext uri="{BB962C8B-B14F-4D97-AF65-F5344CB8AC3E}">
        <p14:creationId xmlns:p14="http://schemas.microsoft.com/office/powerpoint/2010/main" val="1725859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F51BC-D012-4568-A587-472C6E582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666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Access dashboard: https://dashboard.help.ubc.ca</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26</a:t>
            </a:fld>
            <a:endParaRPr lang="en-US"/>
          </a:p>
        </p:txBody>
      </p:sp>
    </p:spTree>
    <p:extLst>
      <p:ext uri="{BB962C8B-B14F-4D97-AF65-F5344CB8AC3E}">
        <p14:creationId xmlns:p14="http://schemas.microsoft.com/office/powerpoint/2010/main" val="2911592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the</a:t>
            </a:r>
            <a:r>
              <a:rPr lang="en-US" baseline="0" dirty="0"/>
              <a:t> name of your boundary type.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F51BC-D012-4568-A587-472C6E582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032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47785-A24E-40C8-9B70-DB9CB7204B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4648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Demographics Module highlights demographic data for all boundary types. </a:t>
            </a:r>
            <a:r>
              <a:rPr lang="en-US" sz="1200" b="0" i="0" kern="1200" dirty="0">
                <a:solidFill>
                  <a:schemeClr val="tx1"/>
                </a:solidFill>
                <a:effectLst/>
                <a:latin typeface="+mn-lt"/>
                <a:ea typeface="+mn-ea"/>
                <a:cs typeface="+mn-cs"/>
              </a:rPr>
              <a:t>Participation data are only available when the School District boundary type is selected. All other boundary types (Health, MCFD and </a:t>
            </a:r>
            <a:r>
              <a:rPr lang="en-US" sz="1200" b="0" i="0" kern="1200" dirty="0" err="1">
                <a:solidFill>
                  <a:schemeClr val="tx1"/>
                </a:solidFill>
                <a:effectLst/>
                <a:latin typeface="+mn-lt"/>
                <a:ea typeface="+mn-ea"/>
                <a:cs typeface="+mn-cs"/>
              </a:rPr>
              <a:t>neighbourhood</a:t>
            </a:r>
            <a:r>
              <a:rPr lang="en-US" sz="1200" b="0" i="0" kern="1200" dirty="0">
                <a:solidFill>
                  <a:schemeClr val="tx1"/>
                </a:solidFill>
                <a:effectLst/>
                <a:latin typeface="+mn-lt"/>
                <a:ea typeface="+mn-ea"/>
                <a:cs typeface="+mn-cs"/>
              </a:rPr>
              <a:t>) do not have participation data.</a:t>
            </a:r>
            <a:endParaRPr lang="en-US" baseline="0" dirty="0"/>
          </a:p>
          <a:p>
            <a:endParaRPr lang="en-US" baseline="0" dirty="0"/>
          </a:p>
          <a:p>
            <a:r>
              <a:rPr lang="en-US" baseline="0" dirty="0"/>
              <a:t>Here we see the data for School District 48, Sea to Sky. The chart shows the “Total EDI” which is the</a:t>
            </a:r>
            <a:r>
              <a:rPr lang="en-US" sz="1200" b="0" i="0" kern="1200" dirty="0">
                <a:solidFill>
                  <a:schemeClr val="tx1"/>
                </a:solidFill>
                <a:effectLst/>
                <a:latin typeface="+mn-lt"/>
                <a:ea typeface="+mn-ea"/>
                <a:cs typeface="+mn-cs"/>
              </a:rPr>
              <a:t> total number of children in the school district for whom an EDI questionnaire has been started</a:t>
            </a:r>
            <a:r>
              <a:rPr lang="en-US" sz="1200" b="0" i="0" kern="1200" baseline="0" dirty="0">
                <a:solidFill>
                  <a:schemeClr val="tx1"/>
                </a:solidFill>
                <a:effectLst/>
                <a:latin typeface="+mn-lt"/>
                <a:ea typeface="+mn-ea"/>
                <a:cs typeface="+mn-cs"/>
              </a:rPr>
              <a:t>.</a:t>
            </a:r>
            <a:br>
              <a:rPr lang="en-US" sz="1200" b="0" i="0" kern="1200" baseline="0" dirty="0">
                <a:solidFill>
                  <a:schemeClr val="tx1"/>
                </a:solidFill>
                <a:effectLst/>
                <a:latin typeface="+mn-lt"/>
                <a:ea typeface="+mn-ea"/>
                <a:cs typeface="+mn-cs"/>
              </a:rPr>
            </a:b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ELL</a:t>
            </a:r>
            <a:r>
              <a:rPr lang="en-US" sz="1200" b="0" i="0" kern="1200" dirty="0">
                <a:solidFill>
                  <a:schemeClr val="tx1"/>
                </a:solidFill>
                <a:effectLst/>
                <a:latin typeface="+mn-lt"/>
                <a:ea typeface="+mn-ea"/>
                <a:cs typeface="+mn-cs"/>
              </a:rPr>
              <a:t> - Designated English Language Learners based on school district administrative data.</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Special</a:t>
            </a:r>
            <a:r>
              <a:rPr lang="en-US" sz="1200" b="1" i="0" kern="1200" baseline="0" dirty="0">
                <a:solidFill>
                  <a:schemeClr val="tx1"/>
                </a:solidFill>
                <a:effectLst/>
                <a:latin typeface="+mn-lt"/>
                <a:ea typeface="+mn-ea"/>
                <a:cs typeface="+mn-cs"/>
              </a:rPr>
              <a:t> Needs </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Designated Special Needs based on school district administrative data.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Participation Table </a:t>
            </a:r>
            <a:r>
              <a:rPr lang="en-US" sz="1200" b="0" i="0" kern="1200" dirty="0">
                <a:solidFill>
                  <a:schemeClr val="tx1"/>
                </a:solidFill>
                <a:effectLst/>
                <a:latin typeface="+mn-lt"/>
                <a:ea typeface="+mn-ea"/>
                <a:cs typeface="+mn-cs"/>
              </a:rPr>
              <a:t>shows which years in the ED</a:t>
            </a:r>
            <a:r>
              <a:rPr lang="en-US" sz="1200" b="0" i="0" kern="1200" baseline="0" dirty="0">
                <a:solidFill>
                  <a:schemeClr val="tx1"/>
                </a:solidFill>
                <a:effectLst/>
                <a:latin typeface="+mn-lt"/>
                <a:ea typeface="+mn-ea"/>
                <a:cs typeface="+mn-cs"/>
              </a:rPr>
              <a:t>I wave schedule that </a:t>
            </a:r>
            <a:r>
              <a:rPr lang="en-US" sz="1200" b="0" i="0" kern="1200" dirty="0">
                <a:solidFill>
                  <a:schemeClr val="tx1"/>
                </a:solidFill>
                <a:effectLst/>
                <a:latin typeface="+mn-lt"/>
                <a:ea typeface="+mn-ea"/>
                <a:cs typeface="+mn-cs"/>
              </a:rPr>
              <a:t>the school district participated in data collection</a:t>
            </a:r>
            <a:r>
              <a:rPr lang="en-US" sz="1200" b="0" i="0" kern="1200" baseline="0" dirty="0">
                <a:solidFill>
                  <a:schemeClr val="tx1"/>
                </a:solidFill>
                <a:effectLst/>
                <a:latin typeface="+mn-lt"/>
                <a:ea typeface="+mn-ea"/>
                <a:cs typeface="+mn-cs"/>
              </a:rPr>
              <a:t>. Here we see that Sea to Sky collected EDI data in two school years – 2019/20 and 2021/22. Note that data collection in the 2019/20 school year was collected prior to the WHO declaring the COVID-19 pandemic. This is considered “pre-pandemic”.</a:t>
            </a:r>
          </a:p>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3F51BC-D012-4568-A587-472C6E582FEB}" type="slidenum">
              <a:rPr lang="en-US" smtClean="0"/>
              <a:t>29</a:t>
            </a:fld>
            <a:endParaRPr lang="en-US"/>
          </a:p>
        </p:txBody>
      </p:sp>
    </p:spTree>
    <p:extLst>
      <p:ext uri="{BB962C8B-B14F-4D97-AF65-F5344CB8AC3E}">
        <p14:creationId xmlns:p14="http://schemas.microsoft.com/office/powerpoint/2010/main" val="65985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Demographics Module highlights demographic data for all boundary types. </a:t>
            </a:r>
            <a:r>
              <a:rPr lang="en-US" sz="1200" b="0" i="0" kern="1200" dirty="0">
                <a:solidFill>
                  <a:schemeClr val="tx1"/>
                </a:solidFill>
                <a:effectLst/>
                <a:latin typeface="+mn-lt"/>
                <a:ea typeface="+mn-ea"/>
                <a:cs typeface="+mn-cs"/>
              </a:rPr>
              <a:t>Participation data are only available when the School District boundary type is selected. All other boundary types (Health, MCFD and </a:t>
            </a:r>
            <a:r>
              <a:rPr lang="en-US" sz="1200" b="0" i="0" kern="1200" dirty="0" err="1">
                <a:solidFill>
                  <a:schemeClr val="tx1"/>
                </a:solidFill>
                <a:effectLst/>
                <a:latin typeface="+mn-lt"/>
                <a:ea typeface="+mn-ea"/>
                <a:cs typeface="+mn-cs"/>
              </a:rPr>
              <a:t>neighbourhood</a:t>
            </a:r>
            <a:r>
              <a:rPr lang="en-US" sz="1200" b="0" i="0" kern="1200" dirty="0">
                <a:solidFill>
                  <a:schemeClr val="tx1"/>
                </a:solidFill>
                <a:effectLst/>
                <a:latin typeface="+mn-lt"/>
                <a:ea typeface="+mn-ea"/>
                <a:cs typeface="+mn-cs"/>
              </a:rPr>
              <a:t>) do not have participation data.</a:t>
            </a:r>
            <a:endParaRPr lang="en-US" baseline="0" dirty="0"/>
          </a:p>
          <a:p>
            <a:endParaRPr lang="en-US" baseline="0" dirty="0"/>
          </a:p>
          <a:p>
            <a:r>
              <a:rPr lang="en-US" i="1" baseline="0" dirty="0"/>
              <a:t>[Insert demographic (and if available, participation) highlights for the selected boundary type]</a:t>
            </a:r>
          </a:p>
          <a:p>
            <a:endParaRPr lang="en-US" sz="1200" b="0" i="1"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ELL</a:t>
            </a:r>
            <a:r>
              <a:rPr lang="en-US" sz="1200" b="0" i="0" kern="1200" dirty="0">
                <a:solidFill>
                  <a:schemeClr val="tx1"/>
                </a:solidFill>
                <a:effectLst/>
                <a:latin typeface="+mn-lt"/>
                <a:ea typeface="+mn-ea"/>
                <a:cs typeface="+mn-cs"/>
              </a:rPr>
              <a:t> - Designated English Language Learners based on school district administrative data.</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Special</a:t>
            </a:r>
            <a:r>
              <a:rPr lang="en-US" sz="1200" b="1" i="0" kern="1200" baseline="0" dirty="0">
                <a:solidFill>
                  <a:schemeClr val="tx1"/>
                </a:solidFill>
                <a:effectLst/>
                <a:latin typeface="+mn-lt"/>
                <a:ea typeface="+mn-ea"/>
                <a:cs typeface="+mn-cs"/>
              </a:rPr>
              <a:t> Needs </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Designated Special Needs based on school district administrative data.</a:t>
            </a:r>
          </a:p>
          <a:p>
            <a:endParaRPr lang="en-US" sz="1200" b="0" i="0" kern="120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23F51BC-D012-4568-A587-472C6E582FEB}" type="slidenum">
              <a:rPr lang="en-US" smtClean="0"/>
              <a:t>30</a:t>
            </a:fld>
            <a:endParaRPr lang="en-US"/>
          </a:p>
        </p:txBody>
      </p:sp>
    </p:spTree>
    <p:extLst>
      <p:ext uri="{BB962C8B-B14F-4D97-AF65-F5344CB8AC3E}">
        <p14:creationId xmlns:p14="http://schemas.microsoft.com/office/powerpoint/2010/main" val="1196156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full EDI Wave 8 Provincial Summary online report is available here: https://</a:t>
            </a:r>
            <a:r>
              <a:rPr lang="en-US" baseline="0" dirty="0" err="1"/>
              <a:t>earlylearning.ubc.ca</a:t>
            </a:r>
            <a:r>
              <a:rPr lang="en-US" baseline="0" dirty="0"/>
              <a:t>/reports/</a:t>
            </a:r>
            <a:r>
              <a:rPr lang="en-US" baseline="0" dirty="0" err="1"/>
              <a:t>edi</a:t>
            </a:r>
            <a:r>
              <a:rPr lang="en-US" baseline="0" dirty="0"/>
              <a:t>-reports/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A5315F-2974-410D-977D-33C199D7C3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186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47785-A24E-40C8-9B70-DB9CB7204B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032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module highlights the overall outcome data for the boundary type selected. Overall outcomes are the percentage of children </a:t>
            </a:r>
            <a:r>
              <a:rPr lang="en-US" sz="1200" b="0" i="1" kern="1200" dirty="0">
                <a:solidFill>
                  <a:schemeClr val="tx1"/>
                </a:solidFill>
                <a:effectLst/>
                <a:latin typeface="+mn-lt"/>
                <a:ea typeface="+mn-ea"/>
                <a:cs typeface="+mn-cs"/>
              </a:rPr>
              <a:t>vulnerable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in flux</a:t>
            </a:r>
            <a:r>
              <a:rPr lang="en-US" sz="1200" b="0" i="0" kern="1200" dirty="0">
                <a:solidFill>
                  <a:schemeClr val="tx1"/>
                </a:solidFill>
                <a:effectLst/>
                <a:latin typeface="+mn-lt"/>
                <a:ea typeface="+mn-ea"/>
                <a:cs typeface="+mn-cs"/>
              </a:rPr>
              <a:t>, or </a:t>
            </a:r>
            <a:r>
              <a:rPr lang="en-US" sz="1200" b="0" i="1" kern="1200" dirty="0">
                <a:solidFill>
                  <a:schemeClr val="tx1"/>
                </a:solidFill>
                <a:effectLst/>
                <a:latin typeface="+mn-lt"/>
                <a:ea typeface="+mn-ea"/>
                <a:cs typeface="+mn-cs"/>
              </a:rPr>
              <a:t>on track</a:t>
            </a:r>
            <a:r>
              <a:rPr lang="en-US" sz="1200" b="0" i="0" kern="1200" dirty="0">
                <a:solidFill>
                  <a:schemeClr val="tx1"/>
                </a:solidFill>
                <a:effectLst/>
                <a:latin typeface="+mn-lt"/>
                <a:ea typeface="+mn-ea"/>
                <a:cs typeface="+mn-cs"/>
              </a:rPr>
              <a:t> in their overall development across all five scales of the EDI. See the Technical</a:t>
            </a:r>
            <a:r>
              <a:rPr lang="en-US" sz="1200" b="0" i="0" kern="1200" baseline="0" dirty="0">
                <a:solidFill>
                  <a:schemeClr val="tx1"/>
                </a:solidFill>
                <a:effectLst/>
                <a:latin typeface="+mn-lt"/>
                <a:ea typeface="+mn-ea"/>
                <a:cs typeface="+mn-cs"/>
              </a:rPr>
              <a:t> Guide for more details.</a:t>
            </a:r>
          </a:p>
          <a:p>
            <a:endParaRPr lang="en-US" sz="1200" b="0" i="0" kern="1200" baseline="0" dirty="0">
              <a:solidFill>
                <a:schemeClr val="tx1"/>
              </a:solidFill>
              <a:effectLst/>
              <a:latin typeface="+mn-lt"/>
              <a:ea typeface="+mn-ea"/>
              <a:cs typeface="+mn-cs"/>
            </a:endParaRPr>
          </a:p>
          <a:p>
            <a:r>
              <a:rPr lang="en-US" baseline="0" dirty="0"/>
              <a:t>The overall vulnerability maps are heat maps—the darker the </a:t>
            </a:r>
            <a:r>
              <a:rPr lang="en-US" baseline="0" dirty="0" err="1"/>
              <a:t>colour</a:t>
            </a:r>
            <a:r>
              <a:rPr lang="en-US" baseline="0" dirty="0"/>
              <a:t> the higher the vulnerability rate and the lighter the </a:t>
            </a:r>
            <a:r>
              <a:rPr lang="en-US" baseline="0" dirty="0" err="1"/>
              <a:t>colour</a:t>
            </a:r>
            <a:r>
              <a:rPr lang="en-US" baseline="0" dirty="0"/>
              <a:t> the lower the vulnerability rate. </a:t>
            </a:r>
            <a:r>
              <a:rPr lang="en-US" dirty="0"/>
              <a:t>What you can learn from the maps? What</a:t>
            </a:r>
            <a:r>
              <a:rPr lang="en-US" baseline="0" dirty="0"/>
              <a:t> stands out from the maps is </a:t>
            </a:r>
            <a:r>
              <a:rPr lang="en-US" b="1" baseline="0" dirty="0"/>
              <a:t>the variability in vulnerability rates across communities</a:t>
            </a:r>
            <a:r>
              <a:rPr lang="en-US" baseline="0" dirty="0"/>
              <a:t>. </a:t>
            </a:r>
          </a:p>
          <a:p>
            <a:endParaRPr lang="en-US" dirty="0"/>
          </a:p>
          <a:p>
            <a:r>
              <a:rPr lang="en-US" sz="1200" b="0" i="0" kern="1200" baseline="0" dirty="0">
                <a:solidFill>
                  <a:schemeClr val="tx1"/>
                </a:solidFill>
                <a:effectLst/>
                <a:latin typeface="+mn-lt"/>
                <a:ea typeface="+mn-ea"/>
                <a:cs typeface="+mn-cs"/>
              </a:rPr>
              <a:t>The “Range in Vulnerability” chart, the black line shows the overall vulnerability rate for the boundary type selected (in this case North Okanagan-Shuswap) and where it sits in relation to all similar boundary types (in this case, all school districts in the province).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32</a:t>
            </a:fld>
            <a:endParaRPr lang="en-US"/>
          </a:p>
        </p:txBody>
      </p:sp>
    </p:spTree>
    <p:extLst>
      <p:ext uri="{BB962C8B-B14F-4D97-AF65-F5344CB8AC3E}">
        <p14:creationId xmlns:p14="http://schemas.microsoft.com/office/powerpoint/2010/main" val="669114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This is another example of the “Overall Outcomes” Module view, this time for another boundary type – Fraser Health Authority.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Note: The “Range in Vulnerability” chart, the black line shows the overall vulnerability rate for the boundary type selected (in this case Fraser Health Authority) and where it sits in relation to all similar boundary types (in this case, all other Health Authorities in the province).</a:t>
            </a:r>
          </a:p>
          <a:p>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33</a:t>
            </a:fld>
            <a:endParaRPr lang="en-US"/>
          </a:p>
        </p:txBody>
      </p:sp>
    </p:spTree>
    <p:extLst>
      <p:ext uri="{BB962C8B-B14F-4D97-AF65-F5344CB8AC3E}">
        <p14:creationId xmlns:p14="http://schemas.microsoft.com/office/powerpoint/2010/main" val="29712045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module highlights the overall outcome data for the boundary type selected. Overall outcomes are the percentage of children </a:t>
            </a:r>
            <a:r>
              <a:rPr lang="en-US" sz="1200" b="0" i="1" kern="1200" dirty="0">
                <a:solidFill>
                  <a:schemeClr val="tx1"/>
                </a:solidFill>
                <a:effectLst/>
                <a:latin typeface="+mn-lt"/>
                <a:ea typeface="+mn-ea"/>
                <a:cs typeface="+mn-cs"/>
              </a:rPr>
              <a:t>vulnerable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in flux</a:t>
            </a:r>
            <a:r>
              <a:rPr lang="en-US" sz="1200" b="0" i="0" kern="1200" dirty="0">
                <a:solidFill>
                  <a:schemeClr val="tx1"/>
                </a:solidFill>
                <a:effectLst/>
                <a:latin typeface="+mn-lt"/>
                <a:ea typeface="+mn-ea"/>
                <a:cs typeface="+mn-cs"/>
              </a:rPr>
              <a:t>, or </a:t>
            </a:r>
            <a:r>
              <a:rPr lang="en-US" sz="1200" b="0" i="1" kern="1200" dirty="0">
                <a:solidFill>
                  <a:schemeClr val="tx1"/>
                </a:solidFill>
                <a:effectLst/>
                <a:latin typeface="+mn-lt"/>
                <a:ea typeface="+mn-ea"/>
                <a:cs typeface="+mn-cs"/>
              </a:rPr>
              <a:t>on track</a:t>
            </a:r>
            <a:r>
              <a:rPr lang="en-US" sz="1200" b="0" i="0" kern="1200" dirty="0">
                <a:solidFill>
                  <a:schemeClr val="tx1"/>
                </a:solidFill>
                <a:effectLst/>
                <a:latin typeface="+mn-lt"/>
                <a:ea typeface="+mn-ea"/>
                <a:cs typeface="+mn-cs"/>
              </a:rPr>
              <a:t> in their overall development across all five scales of the EDI. See the Technical</a:t>
            </a:r>
            <a:r>
              <a:rPr lang="en-US" sz="1200" b="0" i="0" kern="1200" baseline="0" dirty="0">
                <a:solidFill>
                  <a:schemeClr val="tx1"/>
                </a:solidFill>
                <a:effectLst/>
                <a:latin typeface="+mn-lt"/>
                <a:ea typeface="+mn-ea"/>
                <a:cs typeface="+mn-cs"/>
              </a:rPr>
              <a:t> Guide for more details: https://</a:t>
            </a:r>
            <a:r>
              <a:rPr lang="en-US" sz="1200" b="0" i="0" kern="1200" baseline="0" dirty="0" err="1">
                <a:solidFill>
                  <a:schemeClr val="tx1"/>
                </a:solidFill>
                <a:effectLst/>
                <a:latin typeface="+mn-lt"/>
                <a:ea typeface="+mn-ea"/>
                <a:cs typeface="+mn-cs"/>
              </a:rPr>
              <a:t>earlylearning.ubc.ca</a:t>
            </a:r>
            <a:r>
              <a:rPr lang="en-US" sz="1200" b="0" i="0" kern="1200" baseline="0" dirty="0">
                <a:solidFill>
                  <a:schemeClr val="tx1"/>
                </a:solidFill>
                <a:effectLst/>
                <a:latin typeface="+mn-lt"/>
                <a:ea typeface="+mn-ea"/>
                <a:cs typeface="+mn-cs"/>
              </a:rPr>
              <a:t>/</a:t>
            </a:r>
            <a:r>
              <a:rPr lang="en-US" sz="1200" b="0" i="0" kern="1200" baseline="0" dirty="0" err="1">
                <a:solidFill>
                  <a:schemeClr val="tx1"/>
                </a:solidFill>
                <a:effectLst/>
                <a:latin typeface="+mn-lt"/>
                <a:ea typeface="+mn-ea"/>
                <a:cs typeface="+mn-cs"/>
              </a:rPr>
              <a:t>edi</a:t>
            </a:r>
            <a:r>
              <a:rPr lang="en-US" sz="1200" b="0" i="0" kern="1200" baseline="0" dirty="0">
                <a:solidFill>
                  <a:schemeClr val="tx1"/>
                </a:solidFill>
                <a:effectLst/>
                <a:latin typeface="+mn-lt"/>
                <a:ea typeface="+mn-ea"/>
                <a:cs typeface="+mn-cs"/>
              </a:rPr>
              <a:t>-dashboard-technical-guide/</a:t>
            </a:r>
          </a:p>
          <a:p>
            <a:endParaRPr lang="en-US" sz="1200" b="0" i="0" kern="1200" baseline="0" dirty="0">
              <a:solidFill>
                <a:schemeClr val="tx1"/>
              </a:solidFill>
              <a:effectLst/>
              <a:latin typeface="+mn-lt"/>
              <a:ea typeface="+mn-ea"/>
              <a:cs typeface="+mn-cs"/>
            </a:endParaRPr>
          </a:p>
          <a:p>
            <a:r>
              <a:rPr lang="en-US" baseline="0" dirty="0"/>
              <a:t>The overall vulnerability maps are heat maps—the darker the </a:t>
            </a:r>
            <a:r>
              <a:rPr lang="en-US" baseline="0" dirty="0" err="1"/>
              <a:t>colour</a:t>
            </a:r>
            <a:r>
              <a:rPr lang="en-US" baseline="0" dirty="0"/>
              <a:t> the higher the vulnerability rate and the lighter the </a:t>
            </a:r>
            <a:r>
              <a:rPr lang="en-US" baseline="0" dirty="0" err="1"/>
              <a:t>colour</a:t>
            </a:r>
            <a:r>
              <a:rPr lang="en-US" baseline="0" dirty="0"/>
              <a:t> the lower the vulnerability. </a:t>
            </a:r>
          </a:p>
          <a:p>
            <a:endParaRPr lang="en-US" dirty="0"/>
          </a:p>
          <a:p>
            <a:r>
              <a:rPr lang="en-US" sz="1200" b="0" i="0" kern="1200" baseline="0" dirty="0">
                <a:solidFill>
                  <a:schemeClr val="tx1"/>
                </a:solidFill>
                <a:effectLst/>
                <a:latin typeface="+mn-lt"/>
                <a:ea typeface="+mn-ea"/>
                <a:cs typeface="+mn-cs"/>
              </a:rPr>
              <a:t>The “Range in Vulnerability” chart - the black line shows the overall vulnerability rate for the boundary type selected and where it sits in relation to all similar boundary types across the province.</a:t>
            </a:r>
          </a:p>
          <a:p>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34</a:t>
            </a:fld>
            <a:endParaRPr lang="en-US"/>
          </a:p>
        </p:txBody>
      </p:sp>
    </p:spTree>
    <p:extLst>
      <p:ext uri="{BB962C8B-B14F-4D97-AF65-F5344CB8AC3E}">
        <p14:creationId xmlns:p14="http://schemas.microsoft.com/office/powerpoint/2010/main" val="2975968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Use this slide to craft</a:t>
            </a:r>
            <a:r>
              <a:rPr lang="en-US" baseline="0" dirty="0"/>
              <a:t> the “Highlight” for your boundary type. </a:t>
            </a:r>
          </a:p>
          <a:p>
            <a:endParaRPr lang="en-US" baseline="0" dirty="0"/>
          </a:p>
          <a:p>
            <a:pPr marL="171450" indent="-171450">
              <a:buFont typeface="Arial" panose="020B0604020202020204" pitchFamily="34" charset="0"/>
              <a:buChar char="•"/>
            </a:pPr>
            <a:r>
              <a:rPr lang="en-US" baseline="0" dirty="0"/>
              <a:t>Where [boundary name] appears above, replace with the name of the selected boundary type. </a:t>
            </a:r>
          </a:p>
          <a:p>
            <a:pPr marL="171450" indent="-171450">
              <a:buFont typeface="Arial" panose="020B0604020202020204" pitchFamily="34" charset="0"/>
              <a:buChar char="•"/>
            </a:pPr>
            <a:r>
              <a:rPr lang="en-US" baseline="0" dirty="0"/>
              <a:t>Where [X]% appears for each outcome (on track, vulnerable, in flux) above, replace with the percentages for the selected boundary type.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47785-A24E-40C8-9B70-DB9CB7204B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928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comes from the Overall Outcomes Module. </a:t>
            </a:r>
          </a:p>
          <a:p>
            <a:endParaRPr lang="en-US" dirty="0"/>
          </a:p>
          <a:p>
            <a:r>
              <a:rPr lang="en-US" sz="1200" b="1" i="0" kern="1200" dirty="0">
                <a:solidFill>
                  <a:schemeClr val="tx1"/>
                </a:solidFill>
                <a:effectLst/>
                <a:latin typeface="+mn-lt"/>
                <a:ea typeface="+mn-ea"/>
                <a:cs typeface="+mn-cs"/>
              </a:rPr>
              <a:t>Overall outcomes summary bar chart</a:t>
            </a:r>
            <a:r>
              <a:rPr lang="en-US" sz="1200" b="0" i="0" kern="1200" dirty="0">
                <a:solidFill>
                  <a:schemeClr val="tx1"/>
                </a:solidFill>
                <a:effectLst/>
                <a:latin typeface="+mn-lt"/>
                <a:ea typeface="+mn-ea"/>
                <a:cs typeface="+mn-cs"/>
              </a:rPr>
              <a:t> – This chart shows the percentage of children vulnerable (red), in flux (yellow), or on track (green) in their overall development for the boundary type selected. The vertical comparison line in these bar charts represents the average for all areas within the selected boundary type. For example, when viewing overall outcomes for a specific school district, the average line represents All School Districts (BC Average) within the selected wave.</a:t>
            </a: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36</a:t>
            </a:fld>
            <a:endParaRPr lang="en-US"/>
          </a:p>
        </p:txBody>
      </p:sp>
    </p:spTree>
    <p:extLst>
      <p:ext uri="{BB962C8B-B14F-4D97-AF65-F5344CB8AC3E}">
        <p14:creationId xmlns:p14="http://schemas.microsoft.com/office/powerpoint/2010/main" val="26441275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the “overall</a:t>
            </a:r>
            <a:r>
              <a:rPr lang="en-US" baseline="0" dirty="0"/>
              <a:t> outcomes chart” for [boundary type]. </a:t>
            </a:r>
          </a:p>
          <a:p>
            <a:endParaRPr lang="en-US" dirty="0"/>
          </a:p>
          <a:p>
            <a:r>
              <a:rPr lang="en-US" sz="1200" b="1" i="0" kern="1200" dirty="0">
                <a:solidFill>
                  <a:schemeClr val="tx1"/>
                </a:solidFill>
                <a:effectLst/>
                <a:latin typeface="+mn-lt"/>
                <a:ea typeface="+mn-ea"/>
                <a:cs typeface="+mn-cs"/>
              </a:rPr>
              <a:t>Overall outcomes summary bar chart</a:t>
            </a:r>
            <a:r>
              <a:rPr lang="en-US" sz="1200" b="0" i="0" kern="1200" dirty="0">
                <a:solidFill>
                  <a:schemeClr val="tx1"/>
                </a:solidFill>
                <a:effectLst/>
                <a:latin typeface="+mn-lt"/>
                <a:ea typeface="+mn-ea"/>
                <a:cs typeface="+mn-cs"/>
              </a:rPr>
              <a:t> – This chart shows the percentage of children vulnerable (red), in flux (yellow), or on track (green) in their overall development for the boundary type selected. The vertical comparison line in these bar charts represents the average for all areas within the selected boundary type. For example, when viewing overall outcomes for a specific school district, the average line represents All School Districts (BC Average) within the selected wave.</a:t>
            </a:r>
          </a:p>
          <a:p>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37</a:t>
            </a:fld>
            <a:endParaRPr lang="en-US"/>
          </a:p>
        </p:txBody>
      </p:sp>
    </p:spTree>
    <p:extLst>
      <p:ext uri="{BB962C8B-B14F-4D97-AF65-F5344CB8AC3E}">
        <p14:creationId xmlns:p14="http://schemas.microsoft.com/office/powerpoint/2010/main" val="869578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to craft</a:t>
            </a:r>
            <a:r>
              <a:rPr lang="en-US" baseline="0" dirty="0"/>
              <a:t> the “Highlight” for your boundary type.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Where [boundary name] appears above, replace with the name of the selected boundary type.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Where [stable/meaningful increase/meaningful decrease] appears, replace with the short- and long-term meaningful change trends as indicated beside the “Overall Vulnerability” trend line chart.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47785-A24E-40C8-9B70-DB9CB7204B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1158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we see the trend line for “overall vulnerability” for School District 70 Pacific Rim, from Wave 2 (data collected 2004-07) to Wave 8 (2019-2022). </a:t>
            </a:r>
          </a:p>
          <a:p>
            <a:endParaRPr lang="en-US" baseline="0" dirty="0"/>
          </a:p>
          <a:p>
            <a:r>
              <a:rPr lang="en-US" baseline="0" dirty="0"/>
              <a:t>We can see that Pacific Rim has vulnerability rates slightly below the province until Wave 6, but for Waves 7 and 8 the rates have been above those for the province. We can also see that Pacific Rim has had a meaningful increase in vulnerability rates over the long-term (between Wave 2 and 8) but stable trends over the short-term (between Wave 7 and 8).  </a:t>
            </a:r>
          </a:p>
          <a:p>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39</a:t>
            </a:fld>
            <a:endParaRPr lang="en-US"/>
          </a:p>
        </p:txBody>
      </p:sp>
    </p:spTree>
    <p:extLst>
      <p:ext uri="{BB962C8B-B14F-4D97-AF65-F5344CB8AC3E}">
        <p14:creationId xmlns:p14="http://schemas.microsoft.com/office/powerpoint/2010/main" val="567448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 we see the trend line for “overall vulnerability” for [boundary type], from Wave 2 (data collected 2004-07) to Wave 8 (2019-2022). </a:t>
            </a:r>
            <a:r>
              <a:rPr lang="en-US" dirty="0"/>
              <a:t>Note the meaningful</a:t>
            </a:r>
            <a:r>
              <a:rPr lang="en-US" baseline="0" dirty="0"/>
              <a:t> change trends over time and how similar/different the red line (your boundary type) is from the grey line.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23F51BC-D012-4568-A587-472C6E582FEB}" type="slidenum">
              <a:rPr lang="en-US" smtClean="0"/>
              <a:t>40</a:t>
            </a:fld>
            <a:endParaRPr lang="en-US"/>
          </a:p>
        </p:txBody>
      </p:sp>
    </p:spTree>
    <p:extLst>
      <p:ext uri="{BB962C8B-B14F-4D97-AF65-F5344CB8AC3E}">
        <p14:creationId xmlns:p14="http://schemas.microsoft.com/office/powerpoint/2010/main" val="3608066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Photo credit: UBC Communications &amp; Marketing</a:t>
            </a:r>
            <a:endParaRPr lang="en-US" sz="1200" kern="1200" dirty="0">
              <a:solidFill>
                <a:schemeClr val="tx1"/>
              </a:solidFill>
              <a:effectLst/>
              <a:latin typeface="+mn-lt"/>
              <a:cs typeface="Calibri"/>
            </a:endParaRPr>
          </a:p>
          <a:p>
            <a:r>
              <a:rPr lang="en-US" sz="1200" b="0" i="0" kern="1200" dirty="0">
                <a:solidFill>
                  <a:schemeClr val="tx1"/>
                </a:solidFill>
                <a:effectLst/>
                <a:latin typeface="+mn-lt"/>
                <a:ea typeface="+mn-ea"/>
                <a:cs typeface="+mn-cs"/>
              </a:rPr>
              <a:t>Reconciliation Pole, Hereditary Chief 7idansuu (James Hart), Haida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E072-4F90-8649-8FC8-1F9E1927C1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34532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to craft</a:t>
            </a:r>
            <a:r>
              <a:rPr lang="en-US" baseline="0" dirty="0"/>
              <a:t> the “Highlight” for your boundary type.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Where [boundary name] appears above, replace with the name of the selected boundary type.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Where [been stable, increased, decreased] appears, if the percentage of children with 2 or more vulnerabilities has been stable, increased or decreased.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many of the province’s vulnerable children experience challenges in 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single area of development, some demonstrate multiple vulnerabilities, on two, three, four or all five scales of the EDI. Assessing the proportion of children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experiencing multiple vulnerabilities, especially over time, provides us with an</a:t>
            </a:r>
          </a:p>
          <a:p>
            <a:r>
              <a:rPr lang="en-US" sz="1200" kern="1200" dirty="0">
                <a:solidFill>
                  <a:schemeClr val="tx1"/>
                </a:solidFill>
                <a:effectLst/>
                <a:latin typeface="+mn-lt"/>
                <a:ea typeface="+mn-ea"/>
                <a:cs typeface="+mn-cs"/>
              </a:rPr>
              <a:t>in-depth perspective on the scope of vulnerability in the province.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Multiple Vulnerabilities Chart </a:t>
            </a:r>
            <a:r>
              <a:rPr lang="en-US" sz="1200" b="0" i="0" kern="1200" dirty="0">
                <a:solidFill>
                  <a:schemeClr val="tx1"/>
                </a:solidFill>
                <a:effectLst/>
                <a:latin typeface="+mn-lt"/>
                <a:ea typeface="+mn-ea"/>
                <a:cs typeface="+mn-cs"/>
              </a:rPr>
              <a:t>– shows the percentage of children who are vulnerable on one, two, three, four, or all five scales of the EDI for the selected area from Wave 2* to current wave. See sample chart below. Hover over the layers of bars to see the percentage of children vulnerable in each category – vulnerable on one, two, three, four or all five scales.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47785-A24E-40C8-9B70-DB9CB7204B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72378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This chart breaks down the vulnerability rates to show how many scales children are vulnerable on</a:t>
            </a:r>
            <a:r>
              <a:rPr lang="en-US" baseline="0" dirty="0">
                <a:cs typeface="Calibri"/>
              </a:rPr>
              <a:t> – what we call Multiple Vulnerabilities – over time from Wave 2 to Wave 8. If you were to draw a line connecting the top of each stacked bar chart, what you get is the trend line of the rates of children vulnerable on one or more EDI scales that we previously saw. Each stacked section of the bar chart breaks down the percentage of children who are vulnerable on just one EDI scale (the lightest </a:t>
            </a:r>
            <a:r>
              <a:rPr lang="en-US" baseline="0" dirty="0" err="1">
                <a:cs typeface="Calibri"/>
              </a:rPr>
              <a:t>colour</a:t>
            </a:r>
            <a:r>
              <a:rPr lang="en-US" baseline="0" dirty="0">
                <a:cs typeface="Calibri"/>
              </a:rPr>
              <a:t>), then the percentage who are vulnerable on 2, 3, 4, and 5 EDI scales.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Notable here is that </a:t>
            </a:r>
            <a:r>
              <a:rPr lang="en-US" b="1" baseline="0" dirty="0">
                <a:cs typeface="Calibri"/>
              </a:rPr>
              <a:t>t</a:t>
            </a:r>
            <a:r>
              <a:rPr lang="en-US" b="1" dirty="0">
                <a:cs typeface="Calibri"/>
              </a:rPr>
              <a:t>he proportion of children with multiple vulnerabilities has increased over time</a:t>
            </a:r>
            <a:r>
              <a:rPr lang="en-US" b="0" baseline="0" dirty="0">
                <a:cs typeface="Calibri"/>
              </a:rPr>
              <a:t> – when we add up the percentage of children </a:t>
            </a:r>
            <a:r>
              <a:rPr lang="en-US" b="1" baseline="0" dirty="0">
                <a:cs typeface="Calibri"/>
              </a:rPr>
              <a:t>vulnerable on two or more scales</a:t>
            </a:r>
            <a:r>
              <a:rPr lang="en-US" b="0" baseline="0" dirty="0">
                <a:cs typeface="Calibri"/>
              </a:rPr>
              <a:t>, there has been an increase from 16% in Wave 2 to 19.5% in Wave 8 of children with multiple vulnerabilities. </a:t>
            </a:r>
            <a:r>
              <a:rPr lang="en-US" dirty="0">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suggests that in addition to increased rates of overall vulnerability in BC over the long-term, the complexity of vulnerability also increased</a:t>
            </a:r>
            <a:r>
              <a:rPr lang="en-US" sz="1200" b="0" i="0" kern="1200" baseline="0" dirty="0">
                <a:solidFill>
                  <a:schemeClr val="tx1"/>
                </a:solidFill>
                <a:effectLst/>
                <a:latin typeface="+mn-lt"/>
                <a:ea typeface="+mn-ea"/>
                <a:cs typeface="+mn-cs"/>
              </a:rPr>
              <a:t> across the province.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42</a:t>
            </a:fld>
            <a:endParaRPr lang="en-US"/>
          </a:p>
        </p:txBody>
      </p:sp>
    </p:spTree>
    <p:extLst>
      <p:ext uri="{BB962C8B-B14F-4D97-AF65-F5344CB8AC3E}">
        <p14:creationId xmlns:p14="http://schemas.microsoft.com/office/powerpoint/2010/main" val="4325098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This chart breaks down the vulnerability rates to show how many scales children are vulnerable on</a:t>
            </a:r>
            <a:r>
              <a:rPr lang="en-US" baseline="0" dirty="0">
                <a:cs typeface="Calibri"/>
              </a:rPr>
              <a:t> – what we call Multiple Vulnerabilities – over time from Wave 2 to Wave 8. If you were to draw a line connecting the top of each stacked bar chart, what you get is the trend line of the rates of children vulnerable on one or more EDI scales that we previously saw. Each stacked section of the bar chart breaks down the percentage of children who are vulnerable on just one EDI scale (the lightest </a:t>
            </a:r>
            <a:r>
              <a:rPr lang="en-US" baseline="0" dirty="0" err="1">
                <a:cs typeface="Calibri"/>
              </a:rPr>
              <a:t>colour</a:t>
            </a:r>
            <a:r>
              <a:rPr lang="en-US" baseline="0" dirty="0">
                <a:cs typeface="Calibri"/>
              </a:rPr>
              <a:t>), then the percentage who are vulnerable on 2, 3, 4, and 5 EDI scales.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Notable here for BC is that </a:t>
            </a:r>
            <a:r>
              <a:rPr lang="en-US" b="1" baseline="0" dirty="0">
                <a:cs typeface="Calibri"/>
              </a:rPr>
              <a:t>t</a:t>
            </a:r>
            <a:r>
              <a:rPr lang="en-US" b="1" dirty="0">
                <a:cs typeface="Calibri"/>
              </a:rPr>
              <a:t>he proportion of children with multiple vulnerabilities has increased over time</a:t>
            </a:r>
            <a:r>
              <a:rPr lang="en-US" b="0" baseline="0" dirty="0">
                <a:cs typeface="Calibri"/>
              </a:rPr>
              <a:t> – when we add up the percentage of children </a:t>
            </a:r>
            <a:r>
              <a:rPr lang="en-US" b="1" baseline="0" dirty="0">
                <a:cs typeface="Calibri"/>
              </a:rPr>
              <a:t>vulnerable on two or more scales</a:t>
            </a:r>
            <a:r>
              <a:rPr lang="en-US" b="0" baseline="0" dirty="0">
                <a:cs typeface="Calibri"/>
              </a:rPr>
              <a:t>, there has been an increase from 16% in Wave 2 to 19.5% in Wave 8 of children with multiple vulnerabilities. </a:t>
            </a:r>
            <a:r>
              <a:rPr lang="en-US" dirty="0">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suggests that in addition to increased rates of overall vulnerability in BC over the long-term, the complexity of vulnerability also increased</a:t>
            </a:r>
            <a:r>
              <a:rPr lang="en-US" sz="1200" b="0" i="0" kern="1200" baseline="0" dirty="0">
                <a:solidFill>
                  <a:schemeClr val="tx1"/>
                </a:solidFill>
                <a:effectLst/>
                <a:latin typeface="+mn-lt"/>
                <a:ea typeface="+mn-ea"/>
                <a:cs typeface="+mn-cs"/>
              </a:rPr>
              <a:t> across the province.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cs typeface="Calibri"/>
              </a:rPr>
              <a:t>[Insert any notable highlights from the multiple vulnerability charts for the selected area. For example, have the proportion of children with multiple vulnerabilities increased or decreased over time?]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43</a:t>
            </a:fld>
            <a:endParaRPr lang="en-US"/>
          </a:p>
        </p:txBody>
      </p:sp>
    </p:spTree>
    <p:extLst>
      <p:ext uri="{BB962C8B-B14F-4D97-AF65-F5344CB8AC3E}">
        <p14:creationId xmlns:p14="http://schemas.microsoft.com/office/powerpoint/2010/main" val="37806959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47785-A24E-40C8-9B70-DB9CB7204B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31371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a:t>
            </a:r>
            <a:r>
              <a:rPr lang="en-US" baseline="0" dirty="0"/>
              <a:t> scale of the EDI except Communication Skills &amp; General Knowledge, has a set of subscales.</a:t>
            </a:r>
          </a:p>
        </p:txBody>
      </p:sp>
      <p:sp>
        <p:nvSpPr>
          <p:cNvPr id="4" name="Slide Number Placeholder 3"/>
          <p:cNvSpPr>
            <a:spLocks noGrp="1"/>
          </p:cNvSpPr>
          <p:nvPr>
            <p:ph type="sldNum" sz="quarter" idx="10"/>
          </p:nvPr>
        </p:nvSpPr>
        <p:spPr/>
        <p:txBody>
          <a:bodyPr/>
          <a:lstStyle/>
          <a:p>
            <a:fld id="{223F51BC-D012-4568-A587-472C6E582FEB}" type="slidenum">
              <a:rPr lang="en-US" smtClean="0"/>
              <a:t>45</a:t>
            </a:fld>
            <a:endParaRPr lang="en-US"/>
          </a:p>
        </p:txBody>
      </p:sp>
    </p:spTree>
    <p:extLst>
      <p:ext uri="{BB962C8B-B14F-4D97-AF65-F5344CB8AC3E}">
        <p14:creationId xmlns:p14="http://schemas.microsoft.com/office/powerpoint/2010/main" val="6173745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to craft</a:t>
            </a:r>
            <a:r>
              <a:rPr lang="en-US" baseline="0" dirty="0"/>
              <a:t> the “Highlight” for your boundary type.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Where [boundary name] appears above, replace with the name of the selected boundary type.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Where [similar, varied, higher, lower] appears, replace with information about the scale trends for the selected boundary type.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47785-A24E-40C8-9B70-DB9CB7204B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4344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Scale Outcomes module, use the scale menu to toggle between each scale to find the percentage vulnerable.</a:t>
            </a:r>
          </a:p>
          <a:p>
            <a:endParaRPr lang="en-US" dirty="0"/>
          </a:p>
          <a:p>
            <a:pPr marL="171450" indent="-171450">
              <a:buFont typeface="Arial" panose="020B0604020202020204" pitchFamily="34" charset="0"/>
              <a:buChar char="•"/>
            </a:pPr>
            <a:r>
              <a:rPr lang="en-US" dirty="0"/>
              <a:t>Where [X]% appears, replace with the percent vulnerable for the corresponding scale for the selected boundary type. The BC percent vulnerable is already filled out.</a:t>
            </a:r>
          </a:p>
          <a:p>
            <a:pPr marL="171450" indent="-171450">
              <a:buFont typeface="Arial" panose="020B0604020202020204" pitchFamily="34" charset="0"/>
              <a:buChar char="•"/>
            </a:pPr>
            <a:r>
              <a:rPr lang="en-US" dirty="0"/>
              <a:t>To fill in the Overall Vulnerability percentage for the selected area, scroll up to the Overall Outcomes module to find the vulnerability rate. </a:t>
            </a:r>
          </a:p>
        </p:txBody>
      </p:sp>
      <p:sp>
        <p:nvSpPr>
          <p:cNvPr id="4" name="Slide Number Placeholder 3"/>
          <p:cNvSpPr>
            <a:spLocks noGrp="1"/>
          </p:cNvSpPr>
          <p:nvPr>
            <p:ph type="sldNum" sz="quarter" idx="10"/>
          </p:nvPr>
        </p:nvSpPr>
        <p:spPr/>
        <p:txBody>
          <a:bodyPr/>
          <a:lstStyle/>
          <a:p>
            <a:fld id="{223F51BC-D012-4568-A587-472C6E582FEB}" type="slidenum">
              <a:rPr lang="en-US" smtClean="0"/>
              <a:t>47</a:t>
            </a:fld>
            <a:endParaRPr lang="en-US"/>
          </a:p>
        </p:txBody>
      </p:sp>
    </p:spTree>
    <p:extLst>
      <p:ext uri="{BB962C8B-B14F-4D97-AF65-F5344CB8AC3E}">
        <p14:creationId xmlns:p14="http://schemas.microsoft.com/office/powerpoint/2010/main" val="13253344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to craft</a:t>
            </a:r>
            <a:r>
              <a:rPr lang="en-US" baseline="0" dirty="0"/>
              <a:t> the “Highlight” for your boundary type.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Where [boundary name] appears above, replace with the name of the selected boundary type.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Where [in the middle/at the lower/higher end] appears, replace with the best description for where the overall vulnerability rate for the selected boundary type sits in the range of vulnerabilities for similar boundaries.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47785-A24E-40C8-9B70-DB9CB7204B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1461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Range in vulnerability chart</a:t>
            </a:r>
            <a:r>
              <a:rPr lang="en-US" sz="1200" b="0" i="0" kern="1200" dirty="0">
                <a:solidFill>
                  <a:schemeClr val="tx1"/>
                </a:solidFill>
                <a:effectLst/>
                <a:latin typeface="+mn-lt"/>
                <a:ea typeface="+mn-ea"/>
                <a:cs typeface="+mn-cs"/>
              </a:rPr>
              <a:t> – There is a wide range of overall vulnerability rates across all boundary types and areas. The range in vulnerability (overall) chart shows the distribution from lowest overall vulnerability to highest overall vulnerability within a selected boundary type. Each bar represents the overall vulnerability rate for similar boundary types (e.g., All school districts). The black bar, which appears when a specific area is selected, indicates the overall vulnerability rate for that selected area.</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This chart provides helpful context for how the boundary type selected compares to other similar boundaries in terms of overall vulnerability rates. For example, if viewing </a:t>
            </a:r>
            <a:r>
              <a:rPr lang="en-US" sz="1200" b="0" i="0" kern="1200" dirty="0" err="1">
                <a:solidFill>
                  <a:schemeClr val="tx1"/>
                </a:solidFill>
                <a:effectLst/>
                <a:latin typeface="+mn-lt"/>
                <a:ea typeface="+mn-ea"/>
                <a:cs typeface="+mn-cs"/>
              </a:rPr>
              <a:t>neighbourhood</a:t>
            </a:r>
            <a:r>
              <a:rPr lang="en-US" sz="1200" b="0" i="0" kern="1200" dirty="0">
                <a:solidFill>
                  <a:schemeClr val="tx1"/>
                </a:solidFill>
                <a:effectLst/>
                <a:latin typeface="+mn-lt"/>
                <a:ea typeface="+mn-ea"/>
                <a:cs typeface="+mn-cs"/>
              </a:rPr>
              <a:t> data, is the </a:t>
            </a:r>
            <a:r>
              <a:rPr lang="en-US" sz="1200" b="0" i="0" kern="1200" dirty="0" err="1">
                <a:solidFill>
                  <a:schemeClr val="tx1"/>
                </a:solidFill>
                <a:effectLst/>
                <a:latin typeface="+mn-lt"/>
                <a:ea typeface="+mn-ea"/>
                <a:cs typeface="+mn-cs"/>
              </a:rPr>
              <a:t>neighbourhood</a:t>
            </a:r>
            <a:r>
              <a:rPr lang="en-US" sz="1200" b="0" i="0" kern="1200" dirty="0">
                <a:solidFill>
                  <a:schemeClr val="tx1"/>
                </a:solidFill>
                <a:effectLst/>
                <a:latin typeface="+mn-lt"/>
                <a:ea typeface="+mn-ea"/>
                <a:cs typeface="+mn-cs"/>
              </a:rPr>
              <a:t> on the lower or higher end of the range, or in the middle? It can be helpful to view data across waves to note if the </a:t>
            </a:r>
            <a:r>
              <a:rPr lang="en-US" sz="1200" b="0" i="0" kern="1200" dirty="0" err="1">
                <a:solidFill>
                  <a:schemeClr val="tx1"/>
                </a:solidFill>
                <a:effectLst/>
                <a:latin typeface="+mn-lt"/>
                <a:ea typeface="+mn-ea"/>
                <a:cs typeface="+mn-cs"/>
              </a:rPr>
              <a:t>neighbourhood’s</a:t>
            </a:r>
            <a:r>
              <a:rPr lang="en-US" sz="1200" b="0" i="0" kern="1200" dirty="0">
                <a:solidFill>
                  <a:schemeClr val="tx1"/>
                </a:solidFill>
                <a:effectLst/>
                <a:latin typeface="+mn-lt"/>
                <a:ea typeface="+mn-ea"/>
                <a:cs typeface="+mn-cs"/>
              </a:rPr>
              <a:t> position has changed over time or if it has remained in a similar position relative to other </a:t>
            </a:r>
            <a:r>
              <a:rPr lang="en-US" sz="1200" b="0" i="0" kern="1200" dirty="0" err="1">
                <a:solidFill>
                  <a:schemeClr val="tx1"/>
                </a:solidFill>
                <a:effectLst/>
                <a:latin typeface="+mn-lt"/>
                <a:ea typeface="+mn-ea"/>
                <a:cs typeface="+mn-cs"/>
              </a:rPr>
              <a:t>neighbourhoods</a:t>
            </a:r>
            <a:r>
              <a:rPr lang="en-US" sz="1200" b="0" i="0" kern="1200" dirty="0">
                <a:solidFill>
                  <a:schemeClr val="tx1"/>
                </a:solidFill>
                <a:effectLst/>
                <a:latin typeface="+mn-lt"/>
                <a:ea typeface="+mn-ea"/>
                <a:cs typeface="+mn-cs"/>
              </a:rPr>
              <a:t>.</a:t>
            </a: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49</a:t>
            </a:fld>
            <a:endParaRPr lang="en-US"/>
          </a:p>
        </p:txBody>
      </p:sp>
    </p:spTree>
    <p:extLst>
      <p:ext uri="{BB962C8B-B14F-4D97-AF65-F5344CB8AC3E}">
        <p14:creationId xmlns:p14="http://schemas.microsoft.com/office/powerpoint/2010/main" val="20704477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t>Questions to consider:</a:t>
            </a:r>
            <a:endParaRPr lang="en-US" dirty="0"/>
          </a:p>
          <a:p>
            <a:pPr marL="171450" indent="-171450">
              <a:buFont typeface="Arial" panose="020B0604020202020204" pitchFamily="34" charset="0"/>
              <a:buChar char="•"/>
            </a:pPr>
            <a:r>
              <a:rPr lang="en-US" dirty="0"/>
              <a:t>How</a:t>
            </a:r>
            <a:r>
              <a:rPr lang="en-US" baseline="0" dirty="0"/>
              <a:t> does your boundary type compare to others on each scale of the EDI? </a:t>
            </a:r>
          </a:p>
          <a:p>
            <a:pPr marL="171450" indent="-171450">
              <a:buFont typeface="Arial" panose="020B0604020202020204" pitchFamily="34" charset="0"/>
              <a:buChar char="•"/>
            </a:pPr>
            <a:r>
              <a:rPr lang="en-US" baseline="0" dirty="0"/>
              <a:t>Is there one scale that stands out as having vulnerability rates on the lower or higher side of the range? </a:t>
            </a:r>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50</a:t>
            </a:fld>
            <a:endParaRPr lang="en-US"/>
          </a:p>
        </p:txBody>
      </p:sp>
    </p:spTree>
    <p:extLst>
      <p:ext uri="{BB962C8B-B14F-4D97-AF65-F5344CB8AC3E}">
        <p14:creationId xmlns:p14="http://schemas.microsoft.com/office/powerpoint/2010/main" val="4226622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chemeClr val="bg1"/>
                </a:solidFill>
              </a:rPr>
              <a:t>An</a:t>
            </a:r>
            <a:r>
              <a:rPr lang="en-CA" sz="1200" dirty="0">
                <a:solidFill>
                  <a:schemeClr val="bg1"/>
                </a:solidFill>
              </a:rPr>
              <a:t> 1999, Dr. Clyde Hertzman and Dr. Hillel Goelman pioneered a program of research to explore “the differences that make a difference” in children’s early development. Dr. Hertzman understood that without high-quality data and research, problems would remain unseen and no action would be taken to solve them.  Dr. Hertzman envisioned a unique child development monitoring system that follows populations of children across their development, offering</a:t>
            </a:r>
            <a:r>
              <a:rPr lang="en-CA" sz="1200" baseline="0" dirty="0">
                <a:solidFill>
                  <a:schemeClr val="bg1"/>
                </a:solidFill>
              </a:rPr>
              <a:t> </a:t>
            </a:r>
            <a:r>
              <a:rPr lang="en-CA" sz="1200" dirty="0">
                <a:solidFill>
                  <a:schemeClr val="bg1"/>
                </a:solidFill>
              </a:rPr>
              <a:t>high-quality data and research</a:t>
            </a:r>
            <a:r>
              <a:rPr lang="en-CA" sz="1200" baseline="0" dirty="0">
                <a:solidFill>
                  <a:schemeClr val="bg1"/>
                </a:solidFill>
              </a:rPr>
              <a:t> to inform actions to ensure</a:t>
            </a:r>
            <a:r>
              <a:rPr lang="en-CA" sz="1200" dirty="0">
                <a:solidFill>
                  <a:schemeClr val="bg1"/>
                </a:solidFill>
              </a:rPr>
              <a:t> “equity from the start” for all children.</a:t>
            </a:r>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6989A-2E72-454A-AD01-3948B0A093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2467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Range in vulnerability chart</a:t>
            </a:r>
            <a:r>
              <a:rPr lang="en-US" sz="1200" b="0" i="0" kern="1200" dirty="0">
                <a:solidFill>
                  <a:schemeClr val="tx1"/>
                </a:solidFill>
                <a:effectLst/>
                <a:latin typeface="+mn-lt"/>
                <a:ea typeface="+mn-ea"/>
                <a:cs typeface="+mn-cs"/>
              </a:rPr>
              <a:t> – There is a wide range of overall vulnerability rates across all boundary types and areas. The range in vulnerability (overall) chart shows the distribution from lowest overall vulnerability to highest overall vulnerability within a selected boundary type. Each bar represents the overall vulnerability rate for similar boundary types (e.g., All school districts). The black bar, which appears when a specific area is selected, indicates the overall vulnerability rate for that selected area.</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This chart provides helpful context for how the boundary type selected compares to other similar boundaries in terms of overall vulnerability rates. For example, if viewing </a:t>
            </a:r>
            <a:r>
              <a:rPr lang="en-US" sz="1200" b="0" i="0" kern="1200" dirty="0" err="1">
                <a:solidFill>
                  <a:schemeClr val="tx1"/>
                </a:solidFill>
                <a:effectLst/>
                <a:latin typeface="+mn-lt"/>
                <a:ea typeface="+mn-ea"/>
                <a:cs typeface="+mn-cs"/>
              </a:rPr>
              <a:t>neighbourhood</a:t>
            </a:r>
            <a:r>
              <a:rPr lang="en-US" sz="1200" b="0" i="0" kern="1200" dirty="0">
                <a:solidFill>
                  <a:schemeClr val="tx1"/>
                </a:solidFill>
                <a:effectLst/>
                <a:latin typeface="+mn-lt"/>
                <a:ea typeface="+mn-ea"/>
                <a:cs typeface="+mn-cs"/>
              </a:rPr>
              <a:t> data, is the </a:t>
            </a:r>
            <a:r>
              <a:rPr lang="en-US" sz="1200" b="0" i="0" kern="1200" dirty="0" err="1">
                <a:solidFill>
                  <a:schemeClr val="tx1"/>
                </a:solidFill>
                <a:effectLst/>
                <a:latin typeface="+mn-lt"/>
                <a:ea typeface="+mn-ea"/>
                <a:cs typeface="+mn-cs"/>
              </a:rPr>
              <a:t>neighbourhood</a:t>
            </a:r>
            <a:r>
              <a:rPr lang="en-US" sz="1200" b="0" i="0" kern="1200" dirty="0">
                <a:solidFill>
                  <a:schemeClr val="tx1"/>
                </a:solidFill>
                <a:effectLst/>
                <a:latin typeface="+mn-lt"/>
                <a:ea typeface="+mn-ea"/>
                <a:cs typeface="+mn-cs"/>
              </a:rPr>
              <a:t> on the lower or higher end of the range, or in the middle? It can be helpful to view data across waves to note if the </a:t>
            </a:r>
            <a:r>
              <a:rPr lang="en-US" sz="1200" b="0" i="0" kern="1200" dirty="0" err="1">
                <a:solidFill>
                  <a:schemeClr val="tx1"/>
                </a:solidFill>
                <a:effectLst/>
                <a:latin typeface="+mn-lt"/>
                <a:ea typeface="+mn-ea"/>
                <a:cs typeface="+mn-cs"/>
              </a:rPr>
              <a:t>neighbourhood’s</a:t>
            </a:r>
            <a:r>
              <a:rPr lang="en-US" sz="1200" b="0" i="0" kern="1200" dirty="0">
                <a:solidFill>
                  <a:schemeClr val="tx1"/>
                </a:solidFill>
                <a:effectLst/>
                <a:latin typeface="+mn-lt"/>
                <a:ea typeface="+mn-ea"/>
                <a:cs typeface="+mn-cs"/>
              </a:rPr>
              <a:t> position has changed over time or if it has remained in a similar position relative to other </a:t>
            </a:r>
            <a:r>
              <a:rPr lang="en-US" sz="1200" b="0" i="0" kern="1200" dirty="0" err="1">
                <a:solidFill>
                  <a:schemeClr val="tx1"/>
                </a:solidFill>
                <a:effectLst/>
                <a:latin typeface="+mn-lt"/>
                <a:ea typeface="+mn-ea"/>
                <a:cs typeface="+mn-cs"/>
              </a:rPr>
              <a:t>neighbourhoods</a:t>
            </a:r>
            <a:r>
              <a:rPr lang="en-US" sz="1200" b="0" i="0" kern="1200" dirty="0">
                <a:solidFill>
                  <a:schemeClr val="tx1"/>
                </a:solidFill>
                <a:effectLst/>
                <a:latin typeface="+mn-lt"/>
                <a:ea typeface="+mn-ea"/>
                <a:cs typeface="+mn-cs"/>
              </a:rPr>
              <a:t>.</a:t>
            </a: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F51BC-D012-4568-A587-472C6E582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0147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find this information, go to the Scale Outcomes Module and download the Range in Vulnerability charts for each scale. </a:t>
            </a:r>
          </a:p>
          <a:p>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a:t>
            </a:r>
            <a:r>
              <a:rPr lang="en-US" baseline="0" dirty="0"/>
              <a:t> does your boundary type compare to others on each scale of the EDI?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Is there one scale that stands out as having vulnerability rates on the lower or higher side of the range? </a:t>
            </a:r>
            <a:endParaRPr lang="en-US" dirty="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These charts provides helpful context for how the boundary type selected compares to other similar boundaries in terms of overall vulnerability rates. For example, if viewing </a:t>
            </a:r>
            <a:r>
              <a:rPr lang="en-US" sz="1200" b="0" i="0" kern="1200" dirty="0" err="1">
                <a:solidFill>
                  <a:schemeClr val="tx1"/>
                </a:solidFill>
                <a:effectLst/>
                <a:latin typeface="+mn-lt"/>
                <a:ea typeface="+mn-ea"/>
                <a:cs typeface="+mn-cs"/>
              </a:rPr>
              <a:t>neighbourhood</a:t>
            </a:r>
            <a:r>
              <a:rPr lang="en-US" sz="1200" b="0" i="0" kern="1200" dirty="0">
                <a:solidFill>
                  <a:schemeClr val="tx1"/>
                </a:solidFill>
                <a:effectLst/>
                <a:latin typeface="+mn-lt"/>
                <a:ea typeface="+mn-ea"/>
                <a:cs typeface="+mn-cs"/>
              </a:rPr>
              <a:t> data, is the </a:t>
            </a:r>
            <a:r>
              <a:rPr lang="en-US" sz="1200" b="0" i="0" kern="1200" dirty="0" err="1">
                <a:solidFill>
                  <a:schemeClr val="tx1"/>
                </a:solidFill>
                <a:effectLst/>
                <a:latin typeface="+mn-lt"/>
                <a:ea typeface="+mn-ea"/>
                <a:cs typeface="+mn-cs"/>
              </a:rPr>
              <a:t>neighbourhood</a:t>
            </a:r>
            <a:r>
              <a:rPr lang="en-US" sz="1200" b="0" i="0" kern="1200" dirty="0">
                <a:solidFill>
                  <a:schemeClr val="tx1"/>
                </a:solidFill>
                <a:effectLst/>
                <a:latin typeface="+mn-lt"/>
                <a:ea typeface="+mn-ea"/>
                <a:cs typeface="+mn-cs"/>
              </a:rPr>
              <a:t> on the lower or higher end of the range, or in the middle? It can be helpful to view data across waves to note if the </a:t>
            </a:r>
            <a:r>
              <a:rPr lang="en-US" sz="1200" b="0" i="0" kern="1200" dirty="0" err="1">
                <a:solidFill>
                  <a:schemeClr val="tx1"/>
                </a:solidFill>
                <a:effectLst/>
                <a:latin typeface="+mn-lt"/>
                <a:ea typeface="+mn-ea"/>
                <a:cs typeface="+mn-cs"/>
              </a:rPr>
              <a:t>neighbourhood’s</a:t>
            </a:r>
            <a:r>
              <a:rPr lang="en-US" sz="1200" b="0" i="0" kern="1200" dirty="0">
                <a:solidFill>
                  <a:schemeClr val="tx1"/>
                </a:solidFill>
                <a:effectLst/>
                <a:latin typeface="+mn-lt"/>
                <a:ea typeface="+mn-ea"/>
                <a:cs typeface="+mn-cs"/>
              </a:rPr>
              <a:t> position has changed over time or if it has remained in a similar position relative to other </a:t>
            </a:r>
            <a:r>
              <a:rPr lang="en-US" sz="1200" b="0" i="0" kern="1200" dirty="0" err="1">
                <a:solidFill>
                  <a:schemeClr val="tx1"/>
                </a:solidFill>
                <a:effectLst/>
                <a:latin typeface="+mn-lt"/>
                <a:ea typeface="+mn-ea"/>
                <a:cs typeface="+mn-cs"/>
              </a:rPr>
              <a:t>neighbourhoods</a:t>
            </a:r>
            <a:r>
              <a:rPr lang="en-US" sz="1200" b="0" i="0" kern="1200" dirty="0">
                <a:solidFill>
                  <a:schemeClr val="tx1"/>
                </a:solidFill>
                <a:effectLst/>
                <a:latin typeface="+mn-lt"/>
                <a:ea typeface="+mn-ea"/>
                <a:cs typeface="+mn-cs"/>
              </a:rPr>
              <a:t>.</a:t>
            </a: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F51BC-D012-4568-A587-472C6E582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7405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to craft</a:t>
            </a:r>
            <a:r>
              <a:rPr lang="en-US" baseline="0" dirty="0"/>
              <a:t> the “Highlight” for your boundary type.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47785-A24E-40C8-9B70-DB9CB7204B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62433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a:t>
            </a:r>
            <a:r>
              <a:rPr lang="en-US" baseline="0" dirty="0"/>
              <a:t> see the Overall Vulnerability trend line from Wave 2 (data collected 2004-07) to Wave 8 (2019-2022) along with the meaningful change icons. </a:t>
            </a:r>
          </a:p>
          <a:p>
            <a:endParaRPr lang="en-US" baseline="0" dirty="0"/>
          </a:p>
          <a:p>
            <a:r>
              <a:rPr lang="en-US" dirty="0"/>
              <a:t>In this example for School District 38 Richmond, we can see that Richmond has had meaningful</a:t>
            </a:r>
            <a:r>
              <a:rPr lang="en-US" baseline="0" dirty="0"/>
              <a:t> increases in vulnerability rates both over the long-term (comparing vulnerability rates from Wave 2 to Wave 8) and over the short-term (comparing rates from Wave 7 to Wave 8). </a:t>
            </a:r>
          </a:p>
        </p:txBody>
      </p:sp>
      <p:sp>
        <p:nvSpPr>
          <p:cNvPr id="4" name="Slide Number Placeholder 3"/>
          <p:cNvSpPr>
            <a:spLocks noGrp="1"/>
          </p:cNvSpPr>
          <p:nvPr>
            <p:ph type="sldNum" sz="quarter" idx="10"/>
          </p:nvPr>
        </p:nvSpPr>
        <p:spPr/>
        <p:txBody>
          <a:bodyPr/>
          <a:lstStyle/>
          <a:p>
            <a:fld id="{223F51BC-D012-4568-A587-472C6E582FEB}" type="slidenum">
              <a:rPr lang="en-US" smtClean="0"/>
              <a:t>54</a:t>
            </a:fld>
            <a:endParaRPr lang="en-US"/>
          </a:p>
        </p:txBody>
      </p:sp>
    </p:spTree>
    <p:extLst>
      <p:ext uri="{BB962C8B-B14F-4D97-AF65-F5344CB8AC3E}">
        <p14:creationId xmlns:p14="http://schemas.microsoft.com/office/powerpoint/2010/main" val="27883459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at the “Scale Vulnerability” trend lines</a:t>
            </a:r>
            <a:r>
              <a:rPr lang="en-US" baseline="0" dirty="0"/>
              <a:t> and the meaningful change trends, we can see which scales are contributing to the “overall vulnerability” trends. </a:t>
            </a:r>
          </a:p>
          <a:p>
            <a:endParaRPr lang="en-US" baseline="0" dirty="0"/>
          </a:p>
          <a:p>
            <a:r>
              <a:rPr lang="en-US" baseline="0" dirty="0"/>
              <a:t>In this example, we see that the Social Competence, Emotional Maturity and Language &amp; Cognitive Development scales all had meaningful increases over both the long- and short-terms. The other two scales had meaningful changes over the long-term, but stable short-term trends.</a:t>
            </a:r>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55</a:t>
            </a:fld>
            <a:endParaRPr lang="en-US"/>
          </a:p>
        </p:txBody>
      </p:sp>
    </p:spTree>
    <p:extLst>
      <p:ext uri="{BB962C8B-B14F-4D97-AF65-F5344CB8AC3E}">
        <p14:creationId xmlns:p14="http://schemas.microsoft.com/office/powerpoint/2010/main" val="16476003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a:t>
            </a:r>
            <a:r>
              <a:rPr lang="en-US" baseline="0" dirty="0"/>
              <a:t> see the “Overall Vulnerability” trend line from Wave 2 (data collected 2004-07) to Wave 8 (2019-2022) along with the meaningful change icons. </a:t>
            </a:r>
          </a:p>
          <a:p>
            <a:endParaRPr lang="en-US" baseline="0" dirty="0"/>
          </a:p>
          <a:p>
            <a:r>
              <a:rPr lang="en-US" baseline="0" dirty="0"/>
              <a:t>Note how similar, different or varied has the red line (your boundary type) is from the grey line (in this case the province). Here we see that Richmond has been in fairly in line with the province overall until Wave 8.</a:t>
            </a:r>
            <a:endParaRPr lang="en-US" dirty="0"/>
          </a:p>
          <a:p>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56</a:t>
            </a:fld>
            <a:endParaRPr lang="en-US"/>
          </a:p>
        </p:txBody>
      </p:sp>
    </p:spTree>
    <p:extLst>
      <p:ext uri="{BB962C8B-B14F-4D97-AF65-F5344CB8AC3E}">
        <p14:creationId xmlns:p14="http://schemas.microsoft.com/office/powerpoint/2010/main" val="8801877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t>Questions to consider:</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a:t>
            </a:r>
            <a:r>
              <a:rPr lang="en-US" baseline="0" dirty="0"/>
              <a:t> does your boundary type compare to others on each scale of the EDI?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Is there one scale that stands out as having vulnerability rates on the lower or higher side of the range? </a:t>
            </a:r>
            <a:endParaRPr lang="en-US" dirty="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These charts provides helpful context for how the boundary type selected compares to other similar boundaries in terms of overall vulnerability rates. For example, if viewing </a:t>
            </a:r>
            <a:r>
              <a:rPr lang="en-US" sz="1200" b="0" i="0" kern="1200" dirty="0" err="1">
                <a:solidFill>
                  <a:schemeClr val="tx1"/>
                </a:solidFill>
                <a:effectLst/>
                <a:latin typeface="+mn-lt"/>
                <a:ea typeface="+mn-ea"/>
                <a:cs typeface="+mn-cs"/>
              </a:rPr>
              <a:t>neighbourhood</a:t>
            </a:r>
            <a:r>
              <a:rPr lang="en-US" sz="1200" b="0" i="0" kern="1200" dirty="0">
                <a:solidFill>
                  <a:schemeClr val="tx1"/>
                </a:solidFill>
                <a:effectLst/>
                <a:latin typeface="+mn-lt"/>
                <a:ea typeface="+mn-ea"/>
                <a:cs typeface="+mn-cs"/>
              </a:rPr>
              <a:t> data, is the </a:t>
            </a:r>
            <a:r>
              <a:rPr lang="en-US" sz="1200" b="0" i="0" kern="1200" dirty="0" err="1">
                <a:solidFill>
                  <a:schemeClr val="tx1"/>
                </a:solidFill>
                <a:effectLst/>
                <a:latin typeface="+mn-lt"/>
                <a:ea typeface="+mn-ea"/>
                <a:cs typeface="+mn-cs"/>
              </a:rPr>
              <a:t>neighbourhood</a:t>
            </a:r>
            <a:r>
              <a:rPr lang="en-US" sz="1200" b="0" i="0" kern="1200" dirty="0">
                <a:solidFill>
                  <a:schemeClr val="tx1"/>
                </a:solidFill>
                <a:effectLst/>
                <a:latin typeface="+mn-lt"/>
                <a:ea typeface="+mn-ea"/>
                <a:cs typeface="+mn-cs"/>
              </a:rPr>
              <a:t> on the lower or higher end of the range, or in the middle? It can be helpful to view data across waves to note if the </a:t>
            </a:r>
            <a:r>
              <a:rPr lang="en-US" sz="1200" b="0" i="0" kern="1200" dirty="0" err="1">
                <a:solidFill>
                  <a:schemeClr val="tx1"/>
                </a:solidFill>
                <a:effectLst/>
                <a:latin typeface="+mn-lt"/>
                <a:ea typeface="+mn-ea"/>
                <a:cs typeface="+mn-cs"/>
              </a:rPr>
              <a:t>neighbourhood’s</a:t>
            </a:r>
            <a:r>
              <a:rPr lang="en-US" sz="1200" b="0" i="0" kern="1200" dirty="0">
                <a:solidFill>
                  <a:schemeClr val="tx1"/>
                </a:solidFill>
                <a:effectLst/>
                <a:latin typeface="+mn-lt"/>
                <a:ea typeface="+mn-ea"/>
                <a:cs typeface="+mn-cs"/>
              </a:rPr>
              <a:t> position has changed over time or if it has remained in a similar position relative to other </a:t>
            </a:r>
            <a:r>
              <a:rPr lang="en-US" sz="1200" b="0" i="0" kern="1200" dirty="0" err="1">
                <a:solidFill>
                  <a:schemeClr val="tx1"/>
                </a:solidFill>
                <a:effectLst/>
                <a:latin typeface="+mn-lt"/>
                <a:ea typeface="+mn-ea"/>
                <a:cs typeface="+mn-cs"/>
              </a:rPr>
              <a:t>neighbourhoods</a:t>
            </a:r>
            <a:r>
              <a:rPr lang="en-US" sz="1200" b="0" i="0" kern="1200" dirty="0">
                <a:solidFill>
                  <a:schemeClr val="tx1"/>
                </a:solidFill>
                <a:effectLst/>
                <a:latin typeface="+mn-lt"/>
                <a:ea typeface="+mn-ea"/>
                <a:cs typeface="+mn-cs"/>
              </a:rPr>
              <a:t>.</a:t>
            </a: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F51BC-D012-4568-A587-472C6E582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9901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to craft</a:t>
            </a:r>
            <a:r>
              <a:rPr lang="en-US" baseline="0" dirty="0"/>
              <a:t> the “Highlight” for your boundary type.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Where [boundary name] appears above, replace with the name of the selected boundary type.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Where [scale name] appears, replace with the scale name(s) that are worth further exploration – perhaps it is the scale with the highest vulnerability rate in Wave 8 (highest area of concern), perhaps it is the scale that had the biggest change between Wave 7 &amp; 8, or the scales with consistently lower vulnerability over time (strength).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What stands out for you?</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47785-A24E-40C8-9B70-DB9CB7204B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98210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we see the Emotional Maturity scale trends for School District 73 Kamloops/Thompson. You can see that while the district saw meaningful long-term increases in the vulnerability rates for this scale, over the short-term, they have seen a meaningful decrease in the rate.  </a:t>
            </a:r>
          </a:p>
          <a:p>
            <a:endParaRPr lang="en-US" baseline="0" dirty="0"/>
          </a:p>
          <a:p>
            <a:r>
              <a:rPr lang="en-US" sz="1200" b="0" i="0" kern="1200" dirty="0">
                <a:solidFill>
                  <a:schemeClr val="tx1"/>
                </a:solidFill>
                <a:effectLst/>
                <a:latin typeface="+mn-lt"/>
                <a:ea typeface="+mn-ea"/>
                <a:cs typeface="+mn-cs"/>
              </a:rPr>
              <a:t>The Scale Outcomes Module highlights the scale-level outcome data for the scale and boundary selected. While EDI overall outcomes provide a summary of the developmental health of kindergarten children, more specific information about each of the five areas of development can be found at the scale and subscale level.</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Vulnerable on an EDI scale</a:t>
            </a:r>
            <a:r>
              <a:rPr lang="en-US" sz="1200" b="0" i="0" kern="1200" dirty="0">
                <a:solidFill>
                  <a:schemeClr val="tx1"/>
                </a:solidFill>
                <a:effectLst/>
                <a:latin typeface="+mn-lt"/>
                <a:ea typeface="+mn-ea"/>
                <a:cs typeface="+mn-cs"/>
              </a:rPr>
              <a:t> – the percentage of children who score below the 10th percentile cut-off* in the area of development measured by the scale.</a:t>
            </a:r>
          </a:p>
          <a:p>
            <a:r>
              <a:rPr lang="en-US" sz="1200" b="1" i="0" kern="1200" dirty="0">
                <a:solidFill>
                  <a:schemeClr val="tx1"/>
                </a:solidFill>
                <a:effectLst/>
                <a:latin typeface="+mn-lt"/>
                <a:ea typeface="+mn-ea"/>
                <a:cs typeface="+mn-cs"/>
              </a:rPr>
              <a:t>At Risk on an EDI scale</a:t>
            </a:r>
            <a:r>
              <a:rPr lang="en-US" sz="1200" b="0" i="0" kern="1200" dirty="0">
                <a:solidFill>
                  <a:schemeClr val="tx1"/>
                </a:solidFill>
                <a:effectLst/>
                <a:latin typeface="+mn-lt"/>
                <a:ea typeface="+mn-ea"/>
                <a:cs typeface="+mn-cs"/>
              </a:rPr>
              <a:t> – the percentage of children who score between the 10th and the 25th percentile cut-off* in the area of development measured by the scale.</a:t>
            </a:r>
          </a:p>
          <a:p>
            <a:r>
              <a:rPr lang="en-US" sz="1200" b="1" i="0" kern="1200" dirty="0">
                <a:solidFill>
                  <a:schemeClr val="tx1"/>
                </a:solidFill>
                <a:effectLst/>
                <a:latin typeface="+mn-lt"/>
                <a:ea typeface="+mn-ea"/>
                <a:cs typeface="+mn-cs"/>
              </a:rPr>
              <a:t>On Track on an EDI scale</a:t>
            </a:r>
            <a:r>
              <a:rPr lang="en-US" sz="1200" b="0" i="0" kern="1200" dirty="0">
                <a:solidFill>
                  <a:schemeClr val="tx1"/>
                </a:solidFill>
                <a:effectLst/>
                <a:latin typeface="+mn-lt"/>
                <a:ea typeface="+mn-ea"/>
                <a:cs typeface="+mn-cs"/>
              </a:rPr>
              <a:t> – the percentage of children who score above the 25th percentile cut-off* in the area of development measured by the scale.</a:t>
            </a:r>
          </a:p>
          <a:p>
            <a:endParaRPr lang="en-US" sz="1200" b="0" i="0" kern="1200" dirty="0">
              <a:solidFill>
                <a:schemeClr val="tx1"/>
              </a:solidFill>
              <a:effectLst/>
              <a:latin typeface="+mn-lt"/>
              <a:ea typeface="+mn-ea"/>
              <a:cs typeface="+mn-cs"/>
            </a:endParaRPr>
          </a:p>
          <a:p>
            <a:r>
              <a:rPr lang="en-CA" b="0" i="0" dirty="0">
                <a:solidFill>
                  <a:srgbClr val="54565A"/>
                </a:solidFill>
                <a:effectLst/>
                <a:latin typeface="Nunito" pitchFamily="2" charset="77"/>
              </a:rPr>
              <a:t>Note: </a:t>
            </a:r>
            <a:r>
              <a:rPr lang="en-CA" b="1" i="0" dirty="0">
                <a:solidFill>
                  <a:srgbClr val="54565A"/>
                </a:solidFill>
                <a:effectLst/>
                <a:latin typeface="Nunito" pitchFamily="2" charset="77"/>
              </a:rPr>
              <a:t>*Cut-off scores:</a:t>
            </a:r>
            <a:r>
              <a:rPr lang="en-CA" b="0" i="0" dirty="0">
                <a:solidFill>
                  <a:srgbClr val="54565A"/>
                </a:solidFill>
                <a:effectLst/>
                <a:latin typeface="Nunito" pitchFamily="2" charset="77"/>
              </a:rPr>
              <a:t> Scores from Wave 1 (2001–2004), the first wave of EDI collection, have been used to create cut-offs that divide children’s scores from all subsequent collections into three categories. Comparing to this first collection allows us to determine whether children’s developmental outcomes are getting better or worse.</a:t>
            </a:r>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59</a:t>
            </a:fld>
            <a:endParaRPr lang="en-US"/>
          </a:p>
        </p:txBody>
      </p:sp>
    </p:spTree>
    <p:extLst>
      <p:ext uri="{BB962C8B-B14F-4D97-AF65-F5344CB8AC3E}">
        <p14:creationId xmlns:p14="http://schemas.microsoft.com/office/powerpoint/2010/main" val="6259777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[Add specific highlights of the selected scale for the selected boundary type]</a:t>
            </a:r>
          </a:p>
          <a:p>
            <a:endParaRPr lang="en-US" dirty="0"/>
          </a:p>
          <a:p>
            <a:r>
              <a:rPr lang="en-US" sz="1200" b="0" i="0" kern="1200" dirty="0">
                <a:solidFill>
                  <a:schemeClr val="tx1"/>
                </a:solidFill>
                <a:effectLst/>
                <a:latin typeface="+mn-lt"/>
                <a:ea typeface="+mn-ea"/>
                <a:cs typeface="+mn-cs"/>
              </a:rPr>
              <a:t>The Scale Outcomes Module highlights the scale-level outcome data for the scale and boundary selected. While EDI overall outcomes provide a summary of the developmental health of kindergarten children, more specific information about each of the five areas of development can be found at the scale and subscale level.</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Vulnerable on an EDI scale</a:t>
            </a:r>
            <a:r>
              <a:rPr lang="en-US" sz="1200" b="0" i="0" kern="1200" dirty="0">
                <a:solidFill>
                  <a:schemeClr val="tx1"/>
                </a:solidFill>
                <a:effectLst/>
                <a:latin typeface="+mn-lt"/>
                <a:ea typeface="+mn-ea"/>
                <a:cs typeface="+mn-cs"/>
              </a:rPr>
              <a:t> – the percentage of children who score below the 10th percentile cut-off* in the area of development measured by the scale.</a:t>
            </a:r>
          </a:p>
          <a:p>
            <a:r>
              <a:rPr lang="en-US" sz="1200" b="1" i="0" kern="1200" dirty="0">
                <a:solidFill>
                  <a:schemeClr val="tx1"/>
                </a:solidFill>
                <a:effectLst/>
                <a:latin typeface="+mn-lt"/>
                <a:ea typeface="+mn-ea"/>
                <a:cs typeface="+mn-cs"/>
              </a:rPr>
              <a:t>At Risk on an EDI scale</a:t>
            </a:r>
            <a:r>
              <a:rPr lang="en-US" sz="1200" b="0" i="0" kern="1200" dirty="0">
                <a:solidFill>
                  <a:schemeClr val="tx1"/>
                </a:solidFill>
                <a:effectLst/>
                <a:latin typeface="+mn-lt"/>
                <a:ea typeface="+mn-ea"/>
                <a:cs typeface="+mn-cs"/>
              </a:rPr>
              <a:t> – the percentage of children who score between the 10th and the 25th percentile cut-off* in the area of development measured by the scale.</a:t>
            </a:r>
          </a:p>
          <a:p>
            <a:r>
              <a:rPr lang="en-US" sz="1200" b="1" i="0" kern="1200" dirty="0">
                <a:solidFill>
                  <a:schemeClr val="tx1"/>
                </a:solidFill>
                <a:effectLst/>
                <a:latin typeface="+mn-lt"/>
                <a:ea typeface="+mn-ea"/>
                <a:cs typeface="+mn-cs"/>
              </a:rPr>
              <a:t>On Track on an EDI scale</a:t>
            </a:r>
            <a:r>
              <a:rPr lang="en-US" sz="1200" b="0" i="0" kern="1200" dirty="0">
                <a:solidFill>
                  <a:schemeClr val="tx1"/>
                </a:solidFill>
                <a:effectLst/>
                <a:latin typeface="+mn-lt"/>
                <a:ea typeface="+mn-ea"/>
                <a:cs typeface="+mn-cs"/>
              </a:rPr>
              <a:t> – the percentage of children who score above the 25th percentile cut-off* in the area of development measured by the scale.</a:t>
            </a:r>
          </a:p>
          <a:p>
            <a:endParaRPr lang="en-US" sz="1200" b="0" i="0" kern="1200" dirty="0">
              <a:solidFill>
                <a:schemeClr val="tx1"/>
              </a:solidFill>
              <a:effectLst/>
              <a:latin typeface="+mn-lt"/>
              <a:ea typeface="+mn-ea"/>
              <a:cs typeface="+mn-cs"/>
            </a:endParaRPr>
          </a:p>
          <a:p>
            <a:r>
              <a:rPr lang="en-CA" b="0" i="0" dirty="0">
                <a:solidFill>
                  <a:srgbClr val="54565A"/>
                </a:solidFill>
                <a:effectLst/>
                <a:latin typeface="Nunito" pitchFamily="2" charset="77"/>
              </a:rPr>
              <a:t>Note: </a:t>
            </a:r>
            <a:r>
              <a:rPr lang="en-CA" b="1" i="0" dirty="0">
                <a:solidFill>
                  <a:srgbClr val="54565A"/>
                </a:solidFill>
                <a:effectLst/>
                <a:latin typeface="Nunito" pitchFamily="2" charset="77"/>
              </a:rPr>
              <a:t>*Cut-off scores:</a:t>
            </a:r>
            <a:r>
              <a:rPr lang="en-CA" b="0" i="0" dirty="0">
                <a:solidFill>
                  <a:srgbClr val="54565A"/>
                </a:solidFill>
                <a:effectLst/>
                <a:latin typeface="Nunito" pitchFamily="2" charset="77"/>
              </a:rPr>
              <a:t> Scores from Wave 1 (2001–2004), the first wave of EDI collection, have been used to create cut-offs that divide children’s scores from all subsequent collections into three categories. Comparing to this first collection allows us to determine whether children’s developmental outcomes are getting better or worse.</a:t>
            </a:r>
            <a:endParaRPr lang="en-US" dirty="0"/>
          </a:p>
          <a:p>
            <a:endParaRPr lang="en-US" dirty="0"/>
          </a:p>
        </p:txBody>
      </p:sp>
      <p:sp>
        <p:nvSpPr>
          <p:cNvPr id="4" name="Slide Number Placeholder 3"/>
          <p:cNvSpPr>
            <a:spLocks noGrp="1"/>
          </p:cNvSpPr>
          <p:nvPr>
            <p:ph type="sldNum" sz="quarter" idx="5"/>
          </p:nvPr>
        </p:nvSpPr>
        <p:spPr/>
        <p:txBody>
          <a:bodyPr/>
          <a:lstStyle/>
          <a:p>
            <a:fld id="{223F51BC-D012-4568-A587-472C6E582FEB}" type="slidenum">
              <a:rPr lang="en-US" smtClean="0"/>
              <a:t>60</a:t>
            </a:fld>
            <a:endParaRPr lang="en-US"/>
          </a:p>
        </p:txBody>
      </p:sp>
    </p:spTree>
    <p:extLst>
      <p:ext uri="{BB962C8B-B14F-4D97-AF65-F5344CB8AC3E}">
        <p14:creationId xmlns:p14="http://schemas.microsoft.com/office/powerpoint/2010/main" val="1906618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cs typeface="Calibri"/>
              </a:rPr>
              <a:t>At</a:t>
            </a:r>
            <a:r>
              <a:rPr lang="en-US" baseline="0" dirty="0">
                <a:cs typeface="Calibri"/>
              </a:rPr>
              <a:t> HELP our work is grounded in the understanding </a:t>
            </a:r>
            <a:r>
              <a:rPr lang="en-US" baseline="0" dirty="0"/>
              <a:t>c</a:t>
            </a:r>
            <a:r>
              <a:rPr lang="en-US" dirty="0"/>
              <a:t>hildren</a:t>
            </a:r>
            <a:r>
              <a:rPr lang="en-US" baseline="0" dirty="0"/>
              <a:t> live, grow and learn within many interconnected contexts which impact their experiences and development – at HELP we talk about this influence being from ‘society to cell’. </a:t>
            </a:r>
            <a:endParaRPr lang="en-US" dirty="0"/>
          </a:p>
          <a:p>
            <a:pPr defTabSz="931774">
              <a:defRPr/>
            </a:pPr>
            <a:endParaRPr lang="en-US" baseline="0" dirty="0"/>
          </a:p>
          <a:p>
            <a:pPr defTabSz="931774">
              <a:defRPr/>
            </a:pPr>
            <a:r>
              <a:rPr lang="en-US" baseline="0" dirty="0"/>
              <a:t>These models help provide a perspective on the various influences on children’s lives – one is from HELP and the other is from the FN Health Authority.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31774" rtl="0" eaLnBrk="1" fontAlgn="auto" latinLnBrk="0" hangingPunct="1">
              <a:lnSpc>
                <a:spcPct val="100000"/>
              </a:lnSpc>
              <a:spcBef>
                <a:spcPts val="0"/>
              </a:spcBef>
              <a:spcAft>
                <a:spcPts val="0"/>
              </a:spcAft>
              <a:buClrTx/>
              <a:buSzTx/>
              <a:buFontTx/>
              <a:buNone/>
              <a:tabLst/>
              <a:defRPr/>
            </a:pPr>
            <a:endParaRPr lang="en-US" baseline="0" dirty="0">
              <a:cs typeface="Calibri"/>
            </a:endParaRP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7</a:t>
            </a:fld>
            <a:endParaRPr lang="en-US"/>
          </a:p>
        </p:txBody>
      </p:sp>
    </p:spTree>
    <p:extLst>
      <p:ext uri="{BB962C8B-B14F-4D97-AF65-F5344CB8AC3E}">
        <p14:creationId xmlns:p14="http://schemas.microsoft.com/office/powerpoint/2010/main" val="30835409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Subscales Module highlights the subscale outcome data for the scale and boundary type selected.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Each EDI scale is made up of a set of subscales (with the exception of the Communication Skills and General Knowledge Scale). There are 15 EDI subscales in total and each subscale measures a specific area of development contained within the larger scale. While data for the EDI scales allow us to assess trends and patterns in children’s vulnerability rates, subscale data allow us to refine our understanding of these population-level outcomes by providing information on the specific areas of development that are contributing to scale-level vulnerability.</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Here we can see the</a:t>
            </a:r>
            <a:r>
              <a:rPr lang="en-US" sz="1200" b="0" i="0" kern="1200" baseline="0" dirty="0">
                <a:solidFill>
                  <a:schemeClr val="tx1"/>
                </a:solidFill>
                <a:effectLst/>
                <a:latin typeface="+mn-lt"/>
                <a:ea typeface="+mn-ea"/>
                <a:cs typeface="+mn-cs"/>
              </a:rPr>
              <a:t> Emotional Maturity subscale trends for</a:t>
            </a:r>
            <a:r>
              <a:rPr lang="en-US" sz="1200" b="0" i="0" kern="1200" dirty="0">
                <a:solidFill>
                  <a:schemeClr val="tx1"/>
                </a:solidFill>
                <a:effectLst/>
                <a:latin typeface="+mn-lt"/>
                <a:ea typeface="+mn-ea"/>
                <a:cs typeface="+mn-cs"/>
              </a:rPr>
              <a:t> School</a:t>
            </a:r>
            <a:r>
              <a:rPr lang="en-US" sz="1200" b="0" i="0" kern="1200" baseline="0" dirty="0">
                <a:solidFill>
                  <a:schemeClr val="tx1"/>
                </a:solidFill>
                <a:effectLst/>
                <a:latin typeface="+mn-lt"/>
                <a:ea typeface="+mn-ea"/>
                <a:cs typeface="+mn-cs"/>
              </a:rPr>
              <a:t> District Kamloops/Thompson. You can see that 2 of the 4 subscales (Aggressive </a:t>
            </a:r>
            <a:r>
              <a:rPr lang="en-US" sz="1200" b="0" i="0" kern="1200" baseline="0" dirty="0" err="1">
                <a:solidFill>
                  <a:schemeClr val="tx1"/>
                </a:solidFill>
                <a:effectLst/>
                <a:latin typeface="+mn-lt"/>
                <a:ea typeface="+mn-ea"/>
                <a:cs typeface="+mn-cs"/>
              </a:rPr>
              <a:t>Behaviour</a:t>
            </a:r>
            <a:r>
              <a:rPr lang="en-US" sz="1200" b="0" i="0" kern="1200" baseline="0" dirty="0">
                <a:solidFill>
                  <a:schemeClr val="tx1"/>
                </a:solidFill>
                <a:effectLst/>
                <a:latin typeface="+mn-lt"/>
                <a:ea typeface="+mn-ea"/>
                <a:cs typeface="+mn-cs"/>
              </a:rPr>
              <a:t> and Hyperactive &amp; Inattentive </a:t>
            </a:r>
            <a:r>
              <a:rPr lang="en-US" sz="1200" b="0" i="0" kern="1200" baseline="0" dirty="0" err="1">
                <a:solidFill>
                  <a:schemeClr val="tx1"/>
                </a:solidFill>
                <a:effectLst/>
                <a:latin typeface="+mn-lt"/>
                <a:ea typeface="+mn-ea"/>
                <a:cs typeface="+mn-cs"/>
              </a:rPr>
              <a:t>Behaviour</a:t>
            </a:r>
            <a:r>
              <a:rPr lang="en-US" sz="1200" b="0" i="0" kern="1200" baseline="0" dirty="0">
                <a:solidFill>
                  <a:schemeClr val="tx1"/>
                </a:solidFill>
                <a:effectLst/>
                <a:latin typeface="+mn-lt"/>
                <a:ea typeface="+mn-ea"/>
                <a:cs typeface="+mn-cs"/>
              </a:rPr>
              <a:t>) have had meaningful increases over the long-term (Wave 2 to Wave 8) but meaningful decreases over the short-term (Wave 7 to Wave 8). One subscale, Anxious &amp; Fearful </a:t>
            </a:r>
            <a:r>
              <a:rPr lang="en-US" sz="1200" b="0" i="0" kern="1200" baseline="0" dirty="0" err="1">
                <a:solidFill>
                  <a:schemeClr val="tx1"/>
                </a:solidFill>
                <a:effectLst/>
                <a:latin typeface="+mn-lt"/>
                <a:ea typeface="+mn-ea"/>
                <a:cs typeface="+mn-cs"/>
              </a:rPr>
              <a:t>Behaviour</a:t>
            </a:r>
            <a:r>
              <a:rPr lang="en-US" sz="1200" b="0" i="0" kern="1200" baseline="0" dirty="0">
                <a:solidFill>
                  <a:schemeClr val="tx1"/>
                </a:solidFill>
                <a:effectLst/>
                <a:latin typeface="+mn-lt"/>
                <a:ea typeface="+mn-ea"/>
                <a:cs typeface="+mn-cs"/>
              </a:rPr>
              <a:t>, has had a meaningful increase over the long-term but decrease over the short term. And the final subscale, has seen meaningful improvements over both the long- and short-terms, Prosocial &amp; Helping </a:t>
            </a:r>
            <a:r>
              <a:rPr lang="en-US" sz="1200" b="0" i="0" kern="1200" baseline="0" dirty="0" err="1">
                <a:solidFill>
                  <a:schemeClr val="tx1"/>
                </a:solidFill>
                <a:effectLst/>
                <a:latin typeface="+mn-lt"/>
                <a:ea typeface="+mn-ea"/>
                <a:cs typeface="+mn-cs"/>
              </a:rPr>
              <a:t>Behaviour</a:t>
            </a:r>
            <a:r>
              <a:rPr lang="en-US" sz="1200" b="0" i="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Scale Trends (% vulnerable)</a:t>
            </a:r>
            <a:r>
              <a:rPr lang="en-US" sz="1200" b="0" i="0" kern="1200" dirty="0">
                <a:solidFill>
                  <a:schemeClr val="tx1"/>
                </a:solidFill>
                <a:effectLst/>
                <a:latin typeface="+mn-lt"/>
                <a:ea typeface="+mn-ea"/>
                <a:cs typeface="+mn-cs"/>
              </a:rPr>
              <a:t> – The top line chart in this module is the scale-level trend line that shows the percentage of children vulnerable on the EDI scale selected. For each EDI scale, a child is designated as vulnerable if their score falls below the 10th percentile cut-off in the area of development measured by the scale.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Subscale Trends (standardized scores)</a:t>
            </a:r>
            <a:r>
              <a:rPr lang="en-US" sz="1200" b="0" i="0" kern="1200" dirty="0">
                <a:solidFill>
                  <a:schemeClr val="tx1"/>
                </a:solidFill>
                <a:effectLst/>
                <a:latin typeface="+mn-lt"/>
                <a:ea typeface="+mn-ea"/>
                <a:cs typeface="+mn-cs"/>
              </a:rPr>
              <a:t> – In contrast to the EDI scales, subscale data are reported as standardized versions of the raw scores. Subscale scores are benchmarked to the results of the Wave 2 provincial data collection (2004–2007), which is the earliest wave that HELP reports on. By using this benchmark as a baseline, the average provincial score for all subscales is set to zero for Wave 2. This allows us to both track trends over time in the subscale scores, and directly compare subscales with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How to read the subscale trend graphs: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downward trend line indicates that children are doing better than before, and that the subscale is contributing to a decrease in the vulnerability rate.</a:t>
            </a:r>
          </a:p>
          <a:p>
            <a:r>
              <a:rPr lang="en-US" sz="1200" b="0" i="0" kern="1200" dirty="0">
                <a:solidFill>
                  <a:schemeClr val="tx1"/>
                </a:solidFill>
                <a:effectLst/>
                <a:latin typeface="+mn-lt"/>
                <a:ea typeface="+mn-ea"/>
                <a:cs typeface="+mn-cs"/>
              </a:rPr>
              <a:t>An upward trend line indicates that children are doing worse than before, and that the subscale is contributing to an increase in the vulnerability rate.</a:t>
            </a:r>
          </a:p>
          <a:p>
            <a:r>
              <a:rPr lang="en-US" sz="1200" b="0" i="0" kern="1200" dirty="0">
                <a:solidFill>
                  <a:schemeClr val="tx1"/>
                </a:solidFill>
                <a:effectLst/>
                <a:latin typeface="+mn-lt"/>
                <a:ea typeface="+mn-ea"/>
                <a:cs typeface="+mn-cs"/>
              </a:rPr>
              <a:t>The symbols to the right of the chart indicate an area’s meaningful change in the long-term (LT) and short-term (ST). </a:t>
            </a:r>
            <a:r>
              <a:rPr lang="en-US" sz="1200" b="0" i="1" kern="1200" dirty="0">
                <a:solidFill>
                  <a:schemeClr val="tx1"/>
                </a:solidFill>
                <a:effectLst/>
                <a:latin typeface="+mn-lt"/>
                <a:ea typeface="+mn-ea"/>
                <a:cs typeface="+mn-cs"/>
              </a:rPr>
              <a:t>See more information on </a:t>
            </a:r>
            <a:r>
              <a:rPr lang="en-US" sz="1200" b="1" i="1" u="none" strike="noStrike" kern="1200" dirty="0">
                <a:solidFill>
                  <a:schemeClr val="tx1"/>
                </a:solidFill>
                <a:effectLst/>
                <a:latin typeface="+mn-lt"/>
                <a:ea typeface="+mn-ea"/>
                <a:cs typeface="+mn-cs"/>
                <a:hlinkClick r:id="rId3"/>
              </a:rPr>
              <a:t>meaningful change</a:t>
            </a:r>
            <a:r>
              <a:rPr lang="en-U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br>
              <a:rPr lang="en-US" dirty="0"/>
            </a:b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61</a:t>
            </a:fld>
            <a:endParaRPr lang="en-US"/>
          </a:p>
        </p:txBody>
      </p:sp>
    </p:spTree>
    <p:extLst>
      <p:ext uri="{BB962C8B-B14F-4D97-AF65-F5344CB8AC3E}">
        <p14:creationId xmlns:p14="http://schemas.microsoft.com/office/powerpoint/2010/main" val="40970094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Subscales Module highlights the subscale outcome data for the scale and boundary type selected.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Each EDI scale is made up of a set of subscales (with the exception of the Communication Skills and General Knowledge Scale). There are 15 EDI subscales in total and each subscale measures a specific area of development contained within the larger scale. While data for the EDI scales allow us to assess trends and patterns in children’s vulnerability rates, subscale data allow us to refine our understanding of these population-level outcomes by providing information on the specific areas of development that are contributing to scale-level vulnerability.</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[Add specific highlights of the selected subscale for the selected boundary type]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Scale Trends (% vulnerable)</a:t>
            </a:r>
            <a:r>
              <a:rPr lang="en-US" sz="1200" b="0" i="0" kern="1200" dirty="0">
                <a:solidFill>
                  <a:schemeClr val="tx1"/>
                </a:solidFill>
                <a:effectLst/>
                <a:latin typeface="+mn-lt"/>
                <a:ea typeface="+mn-ea"/>
                <a:cs typeface="+mn-cs"/>
              </a:rPr>
              <a:t> – The top line chart in this module is the scale-level trend line that shows the percentage of children vulnerable on the EDI scale selected. For each EDI scale, a child is designated as vulnerable if their score falls below the 10th percentile cut-off in the area of development measured by the scale.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Subscale Trends (standardized scores)</a:t>
            </a:r>
            <a:r>
              <a:rPr lang="en-US" sz="1200" b="0" i="0" kern="1200" dirty="0">
                <a:solidFill>
                  <a:schemeClr val="tx1"/>
                </a:solidFill>
                <a:effectLst/>
                <a:latin typeface="+mn-lt"/>
                <a:ea typeface="+mn-ea"/>
                <a:cs typeface="+mn-cs"/>
              </a:rPr>
              <a:t> – In contrast to the EDI scales, subscale data are reported as standardized versions of the raw scores. Subscale scores are benchmarked to the results of the Wave 2 provincial data collection (2004–2007), which is the earliest wave that HELP reports on. By using this benchmark as a baseline, the average provincial score for all subscales is set to zero for Wave 2. This allows us to both track trends over time in the subscale scores, and directly compare subscales with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How to read the subscale trend graphs: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downward trend line indicates that children are doing better than before, and that the subscale is contributing to a decrease in the vulnerability rate.</a:t>
            </a:r>
          </a:p>
          <a:p>
            <a:r>
              <a:rPr lang="en-US" sz="1200" b="0" i="0" kern="1200" dirty="0">
                <a:solidFill>
                  <a:schemeClr val="tx1"/>
                </a:solidFill>
                <a:effectLst/>
                <a:latin typeface="+mn-lt"/>
                <a:ea typeface="+mn-ea"/>
                <a:cs typeface="+mn-cs"/>
              </a:rPr>
              <a:t>An upward trend line indicates that children are doing worse than before, and that the subscale is contributing to an increase in the vulnerability rate.</a:t>
            </a:r>
          </a:p>
          <a:p>
            <a:r>
              <a:rPr lang="en-US" sz="1200" b="0" i="0" kern="1200" dirty="0">
                <a:solidFill>
                  <a:schemeClr val="tx1"/>
                </a:solidFill>
                <a:effectLst/>
                <a:latin typeface="+mn-lt"/>
                <a:ea typeface="+mn-ea"/>
                <a:cs typeface="+mn-cs"/>
              </a:rPr>
              <a:t>The symbols to the right of the chart indicate an area’s meaningful change in the long-term (LT) and short-term (ST). </a:t>
            </a:r>
            <a:r>
              <a:rPr lang="en-US" sz="1200" b="0" i="1" kern="1200" dirty="0">
                <a:solidFill>
                  <a:schemeClr val="tx1"/>
                </a:solidFill>
                <a:effectLst/>
                <a:latin typeface="+mn-lt"/>
                <a:ea typeface="+mn-ea"/>
                <a:cs typeface="+mn-cs"/>
              </a:rPr>
              <a:t>See more information on </a:t>
            </a:r>
            <a:r>
              <a:rPr lang="en-US" sz="1200" b="1" i="1" u="none" strike="noStrike" kern="1200" dirty="0">
                <a:solidFill>
                  <a:schemeClr val="tx1"/>
                </a:solidFill>
                <a:effectLst/>
                <a:latin typeface="+mn-lt"/>
                <a:ea typeface="+mn-ea"/>
                <a:cs typeface="+mn-cs"/>
                <a:hlinkClick r:id="rId3"/>
              </a:rPr>
              <a:t>meaningful change</a:t>
            </a:r>
            <a:r>
              <a:rPr lang="en-U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3F51BC-D012-4568-A587-472C6E582FEB}" type="slidenum">
              <a:rPr lang="en-US" smtClean="0"/>
              <a:t>62</a:t>
            </a:fld>
            <a:endParaRPr lang="en-US"/>
          </a:p>
        </p:txBody>
      </p:sp>
    </p:spTree>
    <p:extLst>
      <p:ext uri="{BB962C8B-B14F-4D97-AF65-F5344CB8AC3E}">
        <p14:creationId xmlns:p14="http://schemas.microsoft.com/office/powerpoint/2010/main" val="9199953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47785-A24E-40C8-9B70-DB9CB7204B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88679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indent="0">
              <a:buFont typeface="Arial" panose="020B0604020202020204" pitchFamily="34" charset="0"/>
              <a:buNone/>
            </a:pPr>
            <a:r>
              <a:rPr lang="en-US" sz="1200" baseline="0" dirty="0"/>
              <a:t>Questions to consider:</a:t>
            </a:r>
          </a:p>
          <a:p>
            <a:pPr marL="349250" indent="-171450">
              <a:buFont typeface="Arial" panose="020B0604020202020204" pitchFamily="34" charset="0"/>
              <a:buChar char="•"/>
            </a:pPr>
            <a:r>
              <a:rPr lang="en-US" sz="1200" baseline="0" dirty="0"/>
              <a:t>What stands out for you? </a:t>
            </a:r>
          </a:p>
          <a:p>
            <a:pPr marL="3492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What other questions do these data raise? </a:t>
            </a:r>
          </a:p>
          <a:p>
            <a:pPr marL="3492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What early years issue are you most concerned about at the moment?</a:t>
            </a:r>
          </a:p>
          <a:p>
            <a:pPr marL="3492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7800" indent="0">
              <a:buNone/>
            </a:pPr>
            <a:endParaRPr lang="en-US" sz="120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87A43-99E6-40E6-A054-C3B55F190325}"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88947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F51BC-D012-4568-A587-472C6E582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7942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a:t>
            </a:r>
            <a:r>
              <a:rPr lang="en-US" baseline="0" dirty="0" err="1"/>
              <a:t>neighbourhood</a:t>
            </a:r>
            <a:r>
              <a:rPr lang="en-US" baseline="0" dirty="0"/>
              <a:t> vulnerability maps are heat maps where the darker the </a:t>
            </a:r>
            <a:r>
              <a:rPr lang="en-US" baseline="0" dirty="0" err="1"/>
              <a:t>colour</a:t>
            </a:r>
            <a:r>
              <a:rPr lang="en-US" baseline="0" dirty="0"/>
              <a:t> the higher the vulnerability rate and the lighter the </a:t>
            </a:r>
            <a:r>
              <a:rPr lang="en-US" baseline="0" dirty="0" err="1"/>
              <a:t>colour</a:t>
            </a:r>
            <a:r>
              <a:rPr lang="en-US" baseline="0" dirty="0"/>
              <a:t> the lower the vulnerability rate.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buFont typeface="Arial" panose="020B0604020202020204" pitchFamily="34" charset="0"/>
              <a:buChar char="•"/>
            </a:pPr>
            <a:r>
              <a:rPr lang="en-US" dirty="0"/>
              <a:t>What you can learn from the maps? </a:t>
            </a:r>
          </a:p>
          <a:p>
            <a:pPr marL="171450" indent="-171450">
              <a:buFont typeface="Arial" panose="020B0604020202020204" pitchFamily="34" charset="0"/>
              <a:buChar char="•"/>
            </a:pPr>
            <a:r>
              <a:rPr lang="en-US" dirty="0"/>
              <a:t>What</a:t>
            </a:r>
            <a:r>
              <a:rPr lang="en-US" baseline="0" dirty="0"/>
              <a:t> stands out from the maps is </a:t>
            </a:r>
            <a:r>
              <a:rPr lang="en-US" b="1" baseline="0" dirty="0"/>
              <a:t>the variability in vulnerability rates across </a:t>
            </a:r>
            <a:r>
              <a:rPr lang="en-US" b="1" baseline="0" dirty="0" err="1"/>
              <a:t>neighbourhoods</a:t>
            </a:r>
            <a:r>
              <a:rPr lang="en-US" b="1" baseline="0" dirty="0"/>
              <a:t> within a community</a:t>
            </a:r>
            <a:r>
              <a:rPr lang="en-US" baseline="0" dirty="0"/>
              <a:t>. There will likely be some </a:t>
            </a:r>
            <a:r>
              <a:rPr lang="en-US" baseline="0" dirty="0" err="1"/>
              <a:t>neighbourhood</a:t>
            </a:r>
            <a:r>
              <a:rPr lang="en-US" baseline="0" dirty="0"/>
              <a:t> vulnerability rates that don’t surprise you and some that do. Reflect on that. Sometimes we have assumptions about our communities that do not play out when looking closely at the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While noting which </a:t>
            </a:r>
            <a:r>
              <a:rPr lang="en-US" baseline="0" dirty="0" err="1"/>
              <a:t>neighbourhoods</a:t>
            </a:r>
            <a:r>
              <a:rPr lang="en-US" baseline="0" dirty="0"/>
              <a:t> have the highest vulnerability rates is important, it is also key to consider the number of children living in each </a:t>
            </a:r>
            <a:r>
              <a:rPr lang="en-US" baseline="0" dirty="0" err="1"/>
              <a:t>neighbourhood</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F51BC-D012-4568-A587-472C6E582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9943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 add the </a:t>
            </a:r>
            <a:r>
              <a:rPr lang="en-US" i="0" u="sng" dirty="0"/>
              <a:t>number</a:t>
            </a:r>
            <a:r>
              <a:rPr lang="en-US" i="0" u="sng" baseline="0" dirty="0"/>
              <a:t> of children vulnerable </a:t>
            </a:r>
            <a:r>
              <a:rPr lang="en-US" baseline="0" dirty="0"/>
              <a:t>(on one or more scales of the EDI) for each </a:t>
            </a:r>
            <a:r>
              <a:rPr lang="en-US" baseline="0" dirty="0" err="1"/>
              <a:t>neighbourhood</a:t>
            </a:r>
            <a:r>
              <a:rPr lang="en-US" baseline="0" dirty="0"/>
              <a:t> we can see that the </a:t>
            </a:r>
            <a:r>
              <a:rPr lang="en-US" baseline="0" dirty="0" err="1"/>
              <a:t>neighbourhood</a:t>
            </a:r>
            <a:r>
              <a:rPr lang="en-US" baseline="0" dirty="0"/>
              <a:t> with the highest vulnerability rate doesn’t always have the biggest number of children vulnerable—it depends on the number of children in the </a:t>
            </a:r>
            <a:r>
              <a:rPr lang="en-US" baseline="0" dirty="0" err="1"/>
              <a:t>neighbourhood</a:t>
            </a:r>
            <a:r>
              <a:rPr lang="en-US" baseline="0" dirty="0"/>
              <a:t> that had an EDI completed for them by their kindergarten teacher.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F51BC-D012-4568-A587-472C6E582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1771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we see the “total EDIs” collected in a </a:t>
            </a:r>
            <a:r>
              <a:rPr lang="en-US" baseline="0" dirty="0" err="1"/>
              <a:t>neighbourhood</a:t>
            </a:r>
            <a:r>
              <a:rPr lang="en-US" baseline="0" dirty="0"/>
              <a:t> of School District 35 Langley. The total EDI number is a proxy for the number of kindergarten children that live in the </a:t>
            </a:r>
            <a:r>
              <a:rPr lang="en-US" baseline="0" dirty="0" err="1"/>
              <a:t>neighbourhood</a:t>
            </a:r>
            <a:r>
              <a:rPr lang="en-US" baseline="0" dirty="0"/>
              <a:t> (</a:t>
            </a:r>
            <a:r>
              <a:rPr lang="en-US" u="sng" baseline="0" dirty="0"/>
              <a:t>note</a:t>
            </a:r>
            <a:r>
              <a:rPr lang="en-US" baseline="0" dirty="0"/>
              <a:t>: while some independent (private, Francophone) and First Nations schools do participate in EDI data collection, the numbers are typically small so most often the number of kindergarten children noted in EDI data are just those attending public schools). </a:t>
            </a:r>
          </a:p>
          <a:p>
            <a:endParaRPr lang="en-US" baseline="0" dirty="0"/>
          </a:p>
          <a:p>
            <a:r>
              <a:rPr lang="en-US" baseline="0" dirty="0"/>
              <a:t>In this example, we can see that the number of kindergarten children increased considerably over time for this </a:t>
            </a:r>
            <a:r>
              <a:rPr lang="en-US" baseline="0" dirty="0" err="1"/>
              <a:t>neighbourhood</a:t>
            </a:r>
            <a:r>
              <a:rPr lang="en-US" baseline="0" dirty="0"/>
              <a:t>. </a:t>
            </a:r>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68</a:t>
            </a:fld>
            <a:endParaRPr lang="en-US"/>
          </a:p>
        </p:txBody>
      </p:sp>
    </p:spTree>
    <p:extLst>
      <p:ext uri="{BB962C8B-B14F-4D97-AF65-F5344CB8AC3E}">
        <p14:creationId xmlns:p14="http://schemas.microsoft.com/office/powerpoint/2010/main" val="31721478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AFF6F-7308-B442-BA55-0986754C77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27188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Noting</a:t>
            </a:r>
            <a:r>
              <a:rPr lang="en-US" baseline="0" dirty="0"/>
              <a:t> differences between </a:t>
            </a:r>
            <a:r>
              <a:rPr lang="en-US" baseline="0" dirty="0" err="1"/>
              <a:t>neighbourhods</a:t>
            </a:r>
            <a:r>
              <a:rPr lang="en-US" baseline="0" dirty="0"/>
              <a:t> in the overall vulnerability trend lines can also provide some insight into which </a:t>
            </a:r>
            <a:r>
              <a:rPr lang="en-US" baseline="0" dirty="0" err="1"/>
              <a:t>neighbourhoods</a:t>
            </a:r>
            <a:r>
              <a:rPr lang="en-US" baseline="0" dirty="0"/>
              <a:t> have experienced consistently higher/lower or more varied rates than the school district or ‘parent’ boundary to the sub-regions. </a:t>
            </a:r>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70</a:t>
            </a:fld>
            <a:endParaRPr lang="en-US"/>
          </a:p>
        </p:txBody>
      </p:sp>
    </p:spTree>
    <p:extLst>
      <p:ext uri="{BB962C8B-B14F-4D97-AF65-F5344CB8AC3E}">
        <p14:creationId xmlns:p14="http://schemas.microsoft.com/office/powerpoint/2010/main" val="368629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cs typeface="Calibri"/>
              </a:rPr>
              <a:t>Decades of research have demonstrated that </a:t>
            </a:r>
            <a:r>
              <a:rPr lang="en-US" b="1" dirty="0">
                <a:cs typeface="Calibri"/>
              </a:rPr>
              <a:t>early child</a:t>
            </a:r>
            <a:r>
              <a:rPr lang="en-US" b="1" baseline="0" dirty="0">
                <a:cs typeface="Calibri"/>
              </a:rPr>
              <a:t> development is itself a social determinant of health</a:t>
            </a:r>
            <a:r>
              <a:rPr lang="en-US" baseline="0" dirty="0">
                <a:cs typeface="Calibri"/>
              </a:rPr>
              <a:t>. Meaning, that that the quality of the experiences and the environments in which children grow and develop in the early years have long-reaching influence on health and well-being over time and across generations.</a:t>
            </a:r>
            <a:endParaRPr lang="en-US" sz="1200" kern="120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aseline="0" dirty="0"/>
          </a:p>
          <a:p>
            <a:endParaRPr lang="en-GB" altLang="en-US" dirty="0"/>
          </a:p>
          <a:p>
            <a:endParaRPr lang="en-CA" altLang="en-US" dirty="0"/>
          </a:p>
          <a:p>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8</a:t>
            </a:fld>
            <a:endParaRPr lang="en-US"/>
          </a:p>
        </p:txBody>
      </p:sp>
    </p:spTree>
    <p:extLst>
      <p:ext uri="{BB962C8B-B14F-4D97-AF65-F5344CB8AC3E}">
        <p14:creationId xmlns:p14="http://schemas.microsoft.com/office/powerpoint/2010/main" val="3580462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look at</a:t>
            </a:r>
            <a:r>
              <a:rPr lang="en-US" baseline="0" dirty="0"/>
              <a:t> </a:t>
            </a:r>
            <a:r>
              <a:rPr lang="en-US" baseline="0" dirty="0" err="1"/>
              <a:t>neighbourhood</a:t>
            </a:r>
            <a:r>
              <a:rPr lang="en-US" baseline="0" dirty="0"/>
              <a:t> (a sub-region of school districts) scale-level patterns. </a:t>
            </a:r>
          </a:p>
          <a:p>
            <a:endParaRPr lang="en-US" baseline="0" dirty="0"/>
          </a:p>
          <a:p>
            <a:pPr marL="171450" indent="-171450">
              <a:buFont typeface="Arial" panose="020B0604020202020204" pitchFamily="34" charset="0"/>
              <a:buChar char="•"/>
            </a:pPr>
            <a:r>
              <a:rPr lang="en-US" dirty="0"/>
              <a:t>What you can learn from the maps? </a:t>
            </a:r>
          </a:p>
          <a:p>
            <a:pPr marL="171450" indent="-171450">
              <a:buFont typeface="Arial" panose="020B0604020202020204" pitchFamily="34" charset="0"/>
              <a:buChar char="•"/>
            </a:pPr>
            <a:r>
              <a:rPr lang="en-US" dirty="0"/>
              <a:t>What</a:t>
            </a:r>
            <a:r>
              <a:rPr lang="en-US" baseline="0" dirty="0"/>
              <a:t> stands out from the maps is the variability in vulnerability rates across NHs within a community at the scale level.</a:t>
            </a:r>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71</a:t>
            </a:fld>
            <a:endParaRPr lang="en-US"/>
          </a:p>
        </p:txBody>
      </p:sp>
    </p:spTree>
    <p:extLst>
      <p:ext uri="{BB962C8B-B14F-4D97-AF65-F5344CB8AC3E}">
        <p14:creationId xmlns:p14="http://schemas.microsoft.com/office/powerpoint/2010/main" val="39554491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are showing that for some communities, the map zoom feature</a:t>
            </a:r>
            <a:r>
              <a:rPr lang="en-US" baseline="0" dirty="0"/>
              <a:t> (using the + and – signs on the map in the Dashboard) will help zoom in for a clearer picture of the </a:t>
            </a:r>
            <a:r>
              <a:rPr lang="en-US" baseline="0" dirty="0" err="1"/>
              <a:t>neighbourhood</a:t>
            </a:r>
            <a:r>
              <a:rPr lang="en-US" baseline="0" dirty="0"/>
              <a:t> trends.</a:t>
            </a:r>
          </a:p>
          <a:p>
            <a:endParaRPr lang="en-US" dirty="0"/>
          </a:p>
          <a:p>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72</a:t>
            </a:fld>
            <a:endParaRPr lang="en-US"/>
          </a:p>
        </p:txBody>
      </p:sp>
    </p:spTree>
    <p:extLst>
      <p:ext uri="{BB962C8B-B14F-4D97-AF65-F5344CB8AC3E}">
        <p14:creationId xmlns:p14="http://schemas.microsoft.com/office/powerpoint/2010/main" val="29021557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to craft</a:t>
            </a:r>
            <a:r>
              <a:rPr lang="en-US" baseline="0" dirty="0"/>
              <a:t> the “Highlight” for your boundary type.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Where [boundary name] appears above, replace with the name of the selected boundary type and note any stand out patterns in </a:t>
            </a:r>
            <a:r>
              <a:rPr lang="en-US" baseline="0" dirty="0" err="1"/>
              <a:t>neighbourhood</a:t>
            </a:r>
            <a:r>
              <a:rPr lang="en-US" baseline="0" dirty="0"/>
              <a:t> (or sub-region) data.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47785-A24E-40C8-9B70-DB9CB7204B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95386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top menu in the Explore within Area module to view sub-region data for Overall and each of the five scales. </a:t>
            </a:r>
          </a:p>
        </p:txBody>
      </p:sp>
      <p:sp>
        <p:nvSpPr>
          <p:cNvPr id="4" name="Slide Number Placeholder 3"/>
          <p:cNvSpPr>
            <a:spLocks noGrp="1"/>
          </p:cNvSpPr>
          <p:nvPr>
            <p:ph type="sldNum" sz="quarter" idx="10"/>
          </p:nvPr>
        </p:nvSpPr>
        <p:spPr/>
        <p:txBody>
          <a:bodyPr/>
          <a:lstStyle/>
          <a:p>
            <a:fld id="{223F51BC-D012-4568-A587-472C6E582FEB}" type="slidenum">
              <a:rPr lang="en-US" smtClean="0"/>
              <a:t>74</a:t>
            </a:fld>
            <a:endParaRPr lang="en-US"/>
          </a:p>
        </p:txBody>
      </p:sp>
    </p:spTree>
    <p:extLst>
      <p:ext uri="{BB962C8B-B14F-4D97-AF65-F5344CB8AC3E}">
        <p14:creationId xmlns:p14="http://schemas.microsoft.com/office/powerpoint/2010/main" val="21703367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47785-A24E-40C8-9B70-DB9CB7204B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8729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prstClr val="black"/>
              </a:solidFill>
            </a:endParaRPr>
          </a:p>
        </p:txBody>
      </p:sp>
      <p:sp>
        <p:nvSpPr>
          <p:cNvPr id="4" name="Slide Number Placeholder 3"/>
          <p:cNvSpPr>
            <a:spLocks noGrp="1"/>
          </p:cNvSpPr>
          <p:nvPr>
            <p:ph type="sldNum" sz="quarter" idx="10"/>
          </p:nvPr>
        </p:nvSpPr>
        <p:spPr/>
        <p:txBody>
          <a:bodyPr/>
          <a:lstStyle/>
          <a:p>
            <a:pPr marL="0" marR="0" lvl="0" indent="0" algn="r" defTabSz="931042" rtl="0" eaLnBrk="1" fontAlgn="auto" latinLnBrk="0" hangingPunct="1">
              <a:lnSpc>
                <a:spcPct val="100000"/>
              </a:lnSpc>
              <a:spcBef>
                <a:spcPts val="0"/>
              </a:spcBef>
              <a:spcAft>
                <a:spcPts val="0"/>
              </a:spcAft>
              <a:buClrTx/>
              <a:buSzTx/>
              <a:buFontTx/>
              <a:buNone/>
              <a:tabLst/>
              <a:defRPr/>
            </a:pPr>
            <a:fld id="{5A687A43-99E6-40E6-A054-C3B55F190325}" type="slidenum">
              <a:rPr kumimoji="0" lang="en-C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042" rtl="0" eaLnBrk="1" fontAlgn="auto" latinLnBrk="0" hangingPunct="1">
                <a:lnSpc>
                  <a:spcPct val="100000"/>
                </a:lnSpc>
                <a:spcBef>
                  <a:spcPts val="0"/>
                </a:spcBef>
                <a:spcAft>
                  <a:spcPts val="0"/>
                </a:spcAft>
                <a:buClrTx/>
                <a:buSzTx/>
                <a:buFontTx/>
                <a:buNone/>
                <a:tabLst/>
                <a:defRPr/>
              </a:pPr>
              <a:t>76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6591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of useful</a:t>
            </a:r>
            <a:r>
              <a:rPr lang="en-US" baseline="0" dirty="0"/>
              <a:t> complementary data sources, here we have included the First Call Poverty Census Track Map for Surrey (found at the website link below) and compared it to the overall vulnerability rate map for Surrey from Wave 8. The Poverty Census Track Maps are heat maps, the darker the </a:t>
            </a:r>
            <a:r>
              <a:rPr lang="en-US" baseline="0" dirty="0" err="1"/>
              <a:t>colour</a:t>
            </a:r>
            <a:r>
              <a:rPr lang="en-US" baseline="0" dirty="0"/>
              <a:t> the higher the rate of low income families in a particular area. Here we can see the relationship between </a:t>
            </a:r>
            <a:r>
              <a:rPr lang="en-US" baseline="0" dirty="0" err="1"/>
              <a:t>neighbourhoods</a:t>
            </a:r>
            <a:r>
              <a:rPr lang="en-US" baseline="0" dirty="0"/>
              <a:t> with higher poverty rates to those with higher overall vulnerability rates.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Research with the EDI</a:t>
            </a:r>
            <a:r>
              <a:rPr lang="en-US" baseline="0" dirty="0"/>
              <a:t> over the last two decades has consistently shown the relationship between EDI and family and </a:t>
            </a:r>
            <a:r>
              <a:rPr lang="en-US" baseline="0" dirty="0" err="1"/>
              <a:t>neighbourhood</a:t>
            </a:r>
            <a:r>
              <a:rPr lang="en-US" baseline="0" dirty="0"/>
              <a:t> socioeconomic status. For more information, see this research article, a Narrative Review of Studies using the EDI: https://www.mdpi.com/1660-4601/18/7/3397</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is suggesting that t</a:t>
            </a:r>
            <a:r>
              <a:rPr lang="en-US" dirty="0"/>
              <a:t>he</a:t>
            </a:r>
            <a:r>
              <a:rPr lang="en-US" baseline="0" dirty="0"/>
              <a:t> barriers and challenges faced by families living with low incomes and in low income NHs – whether those are struggles to meet basic needs, access safe and stable housing, and finding appropriate child care, and more – these stressor can impact children’s early experiences and in turn their development over time.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Call Poverty Census Track Maps 2021: https://still1in5.ca/2021-bc-wide-census-tract-maps/</a:t>
            </a:r>
          </a:p>
          <a:p>
            <a:r>
              <a:rPr lang="en-US" dirty="0"/>
              <a:t>First Call Poverty</a:t>
            </a:r>
            <a:r>
              <a:rPr lang="en-US" baseline="0" dirty="0"/>
              <a:t> Report Card 2022: </a:t>
            </a:r>
            <a:r>
              <a:rPr lang="en-US" dirty="0"/>
              <a:t>https://firstcallbc.org/bc-child-poverty-report-card/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87A43-99E6-40E6-A054-C3B55F190325}"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94012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the EDI has provided us with important</a:t>
            </a:r>
            <a:r>
              <a:rPr lang="en-US" sz="1200" kern="1200" baseline="0" dirty="0">
                <a:solidFill>
                  <a:schemeClr val="tx1"/>
                </a:solidFill>
                <a:effectLst/>
                <a:latin typeface="+mn-lt"/>
                <a:ea typeface="+mn-ea"/>
                <a:cs typeface="+mn-cs"/>
              </a:rPr>
              <a:t> child development information, t</a:t>
            </a:r>
            <a:r>
              <a:rPr lang="en-US" sz="1200" kern="1200" dirty="0">
                <a:solidFill>
                  <a:schemeClr val="tx1"/>
                </a:solidFill>
                <a:effectLst/>
                <a:latin typeface="+mn-lt"/>
                <a:ea typeface="+mn-ea"/>
                <a:cs typeface="+mn-cs"/>
              </a:rPr>
              <a:t>here has been little systematic data collected on early experiences and contexts of children prior to the start of school at a population level. CHEQ (Childhood</a:t>
            </a:r>
            <a:r>
              <a:rPr lang="en-US" sz="1200" kern="1200" baseline="0" dirty="0">
                <a:solidFill>
                  <a:schemeClr val="tx1"/>
                </a:solidFill>
                <a:effectLst/>
                <a:latin typeface="+mn-lt"/>
                <a:ea typeface="+mn-ea"/>
                <a:cs typeface="+mn-cs"/>
              </a:rPr>
              <a:t> Experiences Questionnaire)</a:t>
            </a:r>
            <a:r>
              <a:rPr lang="en-US" sz="1200" kern="1200" dirty="0">
                <a:solidFill>
                  <a:schemeClr val="tx1"/>
                </a:solidFill>
                <a:effectLst/>
                <a:latin typeface="+mn-lt"/>
                <a:ea typeface="+mn-ea"/>
                <a:cs typeface="+mn-cs"/>
              </a:rPr>
              <a:t> is</a:t>
            </a:r>
            <a:r>
              <a:rPr lang="en-US" sz="1200" kern="1200" baseline="0" dirty="0">
                <a:solidFill>
                  <a:schemeClr val="tx1"/>
                </a:solidFill>
                <a:effectLst/>
                <a:latin typeface="+mn-lt"/>
                <a:ea typeface="+mn-ea"/>
                <a:cs typeface="+mn-cs"/>
              </a:rPr>
              <a:t> aiming </a:t>
            </a:r>
            <a:r>
              <a:rPr lang="en-US" sz="1200" kern="1200" dirty="0">
                <a:solidFill>
                  <a:schemeClr val="tx1"/>
                </a:solidFill>
                <a:effectLst/>
                <a:latin typeface="+mn-lt"/>
                <a:ea typeface="+mn-ea"/>
                <a:cs typeface="+mn-cs"/>
              </a:rPr>
              <a:t>trying to fill that gap</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collect data which</a:t>
            </a:r>
            <a:r>
              <a:rPr lang="en-US" sz="1200" kern="1200" baseline="0" dirty="0">
                <a:solidFill>
                  <a:schemeClr val="tx1"/>
                </a:solidFill>
                <a:effectLst/>
                <a:latin typeface="+mn-lt"/>
                <a:ea typeface="+mn-ea"/>
                <a:cs typeface="+mn-cs"/>
              </a:rPr>
              <a:t> may</a:t>
            </a:r>
            <a:r>
              <a:rPr lang="en-US" sz="1200" kern="1200" dirty="0">
                <a:solidFill>
                  <a:schemeClr val="tx1"/>
                </a:solidFill>
                <a:effectLst/>
                <a:latin typeface="+mn-lt"/>
                <a:ea typeface="+mn-ea"/>
                <a:cs typeface="+mn-cs"/>
              </a:rPr>
              <a:t> provide some insight into why we see the variability of vulnerability rates that we see with the EDI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08188-3D1A-46F5-97AB-7C90C444AF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487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 the HELP website, you are able to search “By Location” to see the most recent Child Development Monitoring System data available for your community. As of March 2023, you will be able to see if your community participated in data collection across CHEQ and MDI. As the YDI is implemented by Dr. Hasina Samji at SFU, you can go to the YDI Chart Lab reports page (link below) to see reports from that project.</a:t>
            </a:r>
          </a:p>
          <a:p>
            <a:endParaRPr lang="en-US" baseline="0" dirty="0"/>
          </a:p>
          <a:p>
            <a:r>
              <a:rPr lang="en-US" dirty="0"/>
              <a:t>HELP Website Reports Page: https://earlylearning.ubc.ca/reports/by-location/</a:t>
            </a:r>
          </a:p>
          <a:p>
            <a:r>
              <a:rPr lang="en-US" dirty="0"/>
              <a:t>YDI Reports Page:</a:t>
            </a:r>
            <a:r>
              <a:rPr lang="en-US" baseline="0" dirty="0"/>
              <a:t> </a:t>
            </a:r>
            <a:r>
              <a:rPr lang="en-US" dirty="0"/>
              <a:t>https://chartlab.ca/about-ydi/reports/#school-reports</a:t>
            </a:r>
          </a:p>
        </p:txBody>
      </p:sp>
      <p:sp>
        <p:nvSpPr>
          <p:cNvPr id="4" name="Slide Number Placeholder 3"/>
          <p:cNvSpPr>
            <a:spLocks noGrp="1"/>
          </p:cNvSpPr>
          <p:nvPr>
            <p:ph type="sldNum" sz="quarter" idx="10"/>
          </p:nvPr>
        </p:nvSpPr>
        <p:spPr/>
        <p:txBody>
          <a:bodyPr/>
          <a:lstStyle/>
          <a:p>
            <a:fld id="{223F51BC-D012-4568-A587-472C6E582FEB}" type="slidenum">
              <a:rPr lang="en-US" smtClean="0"/>
              <a:t>79</a:t>
            </a:fld>
            <a:endParaRPr lang="en-US"/>
          </a:p>
        </p:txBody>
      </p:sp>
    </p:spTree>
    <p:extLst>
      <p:ext uri="{BB962C8B-B14F-4D97-AF65-F5344CB8AC3E}">
        <p14:creationId xmlns:p14="http://schemas.microsoft.com/office/powerpoint/2010/main" val="40820015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sz="1200" baseline="0" dirty="0"/>
              <a:t>EDI data </a:t>
            </a:r>
            <a:r>
              <a:rPr lang="en-CA" dirty="0"/>
              <a:t>are actively</a:t>
            </a:r>
            <a:r>
              <a:rPr lang="en-CA" sz="1200" baseline="0" dirty="0"/>
              <a:t> used by multiple systems, organizations and policy makers across the province. And, on our new website, you can find information on how EDI and other Child Development Monitoring System data have been used to good effect over the years.</a:t>
            </a:r>
          </a:p>
          <a:p>
            <a:endParaRPr lang="en-US" dirty="0"/>
          </a:p>
          <a:p>
            <a:r>
              <a:rPr lang="en-US" dirty="0"/>
              <a:t>https://earlylearning.ubc.ca/impact/data-in-action/</a:t>
            </a:r>
          </a:p>
        </p:txBody>
      </p:sp>
      <p:sp>
        <p:nvSpPr>
          <p:cNvPr id="4" name="Slide Number Placeholder 3"/>
          <p:cNvSpPr>
            <a:spLocks noGrp="1"/>
          </p:cNvSpPr>
          <p:nvPr>
            <p:ph type="sldNum" sz="quarter" idx="10"/>
          </p:nvPr>
        </p:nvSpPr>
        <p:spPr/>
        <p:txBody>
          <a:bodyPr/>
          <a:lstStyle/>
          <a:p>
            <a:fld id="{223F51BC-D012-4568-A587-472C6E582FEB}" type="slidenum">
              <a:rPr lang="en-US" smtClean="0"/>
              <a:t>80</a:t>
            </a:fld>
            <a:endParaRPr lang="en-US"/>
          </a:p>
        </p:txBody>
      </p:sp>
    </p:spTree>
    <p:extLst>
      <p:ext uri="{BB962C8B-B14F-4D97-AF65-F5344CB8AC3E}">
        <p14:creationId xmlns:p14="http://schemas.microsoft.com/office/powerpoint/2010/main" val="3469786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At HELP, we collect data about children’s experiences and development through t</a:t>
            </a:r>
            <a:r>
              <a:rPr lang="en-US" dirty="0"/>
              <a:t>he Child Development Monitoring System which consists of five questionnaires (the TDI, CHEQ, EDI, MDI and YDI) that provide connections across the early life course: from toddlerhood and into kindergarten, in Grades 4 through 8, and finally during secondary school in Grade 11. It gathers information on critical periods in children’s development, exploring individual, family, and community factors from a diversity of perspectives: parents, teachers and children themselves. These questionnaires support the collection of population-level data about children’s outcomes, experiences and environments that are needed to address and answer the question: “What are the differences that make a difference?”</a:t>
            </a:r>
            <a:endParaRPr lang="en-US" dirty="0">
              <a:ea typeface="Calibri"/>
              <a:cs typeface="Calibri"/>
            </a:endParaRPr>
          </a:p>
          <a:p>
            <a:pPr>
              <a:defRPr/>
            </a:pPr>
            <a:r>
              <a:rPr lang="en-US" dirty="0"/>
              <a:t>The YDI is an affiliated population-level tool developed and implemented by Dr. Hasina Samji who is an affiliate HELP faculty and is with SFU and BCCDC.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C00F-7646-4B82-8F9F-B8D15FAD66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2797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all" spc="0" normalizeH="0" baseline="0" noProof="0" dirty="0">
              <a:ln>
                <a:noFill/>
              </a:ln>
              <a:solidFill>
                <a:srgbClr val="44546A">
                  <a:lumMod val="50000"/>
                </a:srgbClr>
              </a:solidFill>
              <a:effectLst/>
              <a:uLnTx/>
              <a:uFillTx/>
              <a:latin typeface="+mn-lt"/>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87A43-99E6-40E6-A054-C3B55F190325}"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71180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3F51BC-D012-4568-A587-472C6E582FEB}" type="slidenum">
              <a:rPr lang="en-US" smtClean="0"/>
              <a:t>82</a:t>
            </a:fld>
            <a:endParaRPr lang="en-US"/>
          </a:p>
        </p:txBody>
      </p:sp>
    </p:spTree>
    <p:extLst>
      <p:ext uri="{BB962C8B-B14F-4D97-AF65-F5344CB8AC3E}">
        <p14:creationId xmlns:p14="http://schemas.microsoft.com/office/powerpoint/2010/main" val="856016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C00F-7646-4B82-8F9F-B8D15FAD66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810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19854-37E7-C08E-BEBA-67AA06FE0A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441B1D-B4F3-1EDF-DACC-11D41832DF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F0D0B9-7BD9-CE74-189C-1CC78DDEE91A}"/>
              </a:ext>
            </a:extLst>
          </p:cNvPr>
          <p:cNvSpPr>
            <a:spLocks noGrp="1"/>
          </p:cNvSpPr>
          <p:nvPr>
            <p:ph type="dt" sz="half" idx="10"/>
          </p:nvPr>
        </p:nvSpPr>
        <p:spPr/>
        <p:txBody>
          <a:bodyPr/>
          <a:lstStyle/>
          <a:p>
            <a:fld id="{5E495FA3-A2D5-A943-963B-B4D7A67EB5B7}" type="datetimeFigureOut">
              <a:rPr lang="en-US" smtClean="0"/>
              <a:t>3/8/23</a:t>
            </a:fld>
            <a:endParaRPr lang="en-US"/>
          </a:p>
        </p:txBody>
      </p:sp>
      <p:sp>
        <p:nvSpPr>
          <p:cNvPr id="5" name="Footer Placeholder 4">
            <a:extLst>
              <a:ext uri="{FF2B5EF4-FFF2-40B4-BE49-F238E27FC236}">
                <a16:creationId xmlns:a16="http://schemas.microsoft.com/office/drawing/2014/main" id="{B5115395-8FFB-BD0C-6A82-DFFA3425C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370E3C-CB50-D12A-A601-3EAA2ED46402}"/>
              </a:ext>
            </a:extLst>
          </p:cNvPr>
          <p:cNvSpPr>
            <a:spLocks noGrp="1"/>
          </p:cNvSpPr>
          <p:nvPr>
            <p:ph type="sldNum" sz="quarter" idx="12"/>
          </p:nvPr>
        </p:nvSpPr>
        <p:spPr/>
        <p:txBody>
          <a:bodyPr/>
          <a:lstStyle/>
          <a:p>
            <a:fld id="{1C866A9C-7766-6C45-B1F3-D01254DB23B7}" type="slidenum">
              <a:rPr lang="en-US" smtClean="0"/>
              <a:t>‹#›</a:t>
            </a:fld>
            <a:endParaRPr lang="en-US"/>
          </a:p>
        </p:txBody>
      </p:sp>
    </p:spTree>
    <p:extLst>
      <p:ext uri="{BB962C8B-B14F-4D97-AF65-F5344CB8AC3E}">
        <p14:creationId xmlns:p14="http://schemas.microsoft.com/office/powerpoint/2010/main" val="2638704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987F-9786-330F-A966-E5D478B14F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95B409-6439-8A26-2EC0-2998EB8837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500E4F-A28D-F1CE-78D3-678F5F4E1E2D}"/>
              </a:ext>
            </a:extLst>
          </p:cNvPr>
          <p:cNvSpPr>
            <a:spLocks noGrp="1"/>
          </p:cNvSpPr>
          <p:nvPr>
            <p:ph type="dt" sz="half" idx="10"/>
          </p:nvPr>
        </p:nvSpPr>
        <p:spPr/>
        <p:txBody>
          <a:bodyPr/>
          <a:lstStyle/>
          <a:p>
            <a:fld id="{5E495FA3-A2D5-A943-963B-B4D7A67EB5B7}" type="datetimeFigureOut">
              <a:rPr lang="en-US" smtClean="0"/>
              <a:t>3/8/23</a:t>
            </a:fld>
            <a:endParaRPr lang="en-US"/>
          </a:p>
        </p:txBody>
      </p:sp>
      <p:sp>
        <p:nvSpPr>
          <p:cNvPr id="5" name="Footer Placeholder 4">
            <a:extLst>
              <a:ext uri="{FF2B5EF4-FFF2-40B4-BE49-F238E27FC236}">
                <a16:creationId xmlns:a16="http://schemas.microsoft.com/office/drawing/2014/main" id="{752A019D-C58A-3809-9B03-F688366E7A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05D77B-7F8C-7745-A2A3-D607D7D62A04}"/>
              </a:ext>
            </a:extLst>
          </p:cNvPr>
          <p:cNvSpPr>
            <a:spLocks noGrp="1"/>
          </p:cNvSpPr>
          <p:nvPr>
            <p:ph type="sldNum" sz="quarter" idx="12"/>
          </p:nvPr>
        </p:nvSpPr>
        <p:spPr/>
        <p:txBody>
          <a:bodyPr/>
          <a:lstStyle/>
          <a:p>
            <a:fld id="{1C866A9C-7766-6C45-B1F3-D01254DB23B7}" type="slidenum">
              <a:rPr lang="en-US" smtClean="0"/>
              <a:t>‹#›</a:t>
            </a:fld>
            <a:endParaRPr lang="en-US"/>
          </a:p>
        </p:txBody>
      </p:sp>
    </p:spTree>
    <p:extLst>
      <p:ext uri="{BB962C8B-B14F-4D97-AF65-F5344CB8AC3E}">
        <p14:creationId xmlns:p14="http://schemas.microsoft.com/office/powerpoint/2010/main" val="821814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3A1FB9-4F42-D528-8525-B6DD1BB66F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ED5BCD-298A-9AD1-F519-95A92DC895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8B4A9E-C687-7D70-C4AE-E2D6B903EFC0}"/>
              </a:ext>
            </a:extLst>
          </p:cNvPr>
          <p:cNvSpPr>
            <a:spLocks noGrp="1"/>
          </p:cNvSpPr>
          <p:nvPr>
            <p:ph type="dt" sz="half" idx="10"/>
          </p:nvPr>
        </p:nvSpPr>
        <p:spPr/>
        <p:txBody>
          <a:bodyPr/>
          <a:lstStyle/>
          <a:p>
            <a:fld id="{5E495FA3-A2D5-A943-963B-B4D7A67EB5B7}" type="datetimeFigureOut">
              <a:rPr lang="en-US" smtClean="0"/>
              <a:t>3/8/23</a:t>
            </a:fld>
            <a:endParaRPr lang="en-US"/>
          </a:p>
        </p:txBody>
      </p:sp>
      <p:sp>
        <p:nvSpPr>
          <p:cNvPr id="5" name="Footer Placeholder 4">
            <a:extLst>
              <a:ext uri="{FF2B5EF4-FFF2-40B4-BE49-F238E27FC236}">
                <a16:creationId xmlns:a16="http://schemas.microsoft.com/office/drawing/2014/main" id="{BA7ED859-675A-2098-9883-FEB840B7A5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F241E-2C0F-DD61-5ECC-AAE46B681B44}"/>
              </a:ext>
            </a:extLst>
          </p:cNvPr>
          <p:cNvSpPr>
            <a:spLocks noGrp="1"/>
          </p:cNvSpPr>
          <p:nvPr>
            <p:ph type="sldNum" sz="quarter" idx="12"/>
          </p:nvPr>
        </p:nvSpPr>
        <p:spPr/>
        <p:txBody>
          <a:bodyPr/>
          <a:lstStyle/>
          <a:p>
            <a:fld id="{1C866A9C-7766-6C45-B1F3-D01254DB23B7}" type="slidenum">
              <a:rPr lang="en-US" smtClean="0"/>
              <a:t>‹#›</a:t>
            </a:fld>
            <a:endParaRPr lang="en-US"/>
          </a:p>
        </p:txBody>
      </p:sp>
    </p:spTree>
    <p:extLst>
      <p:ext uri="{BB962C8B-B14F-4D97-AF65-F5344CB8AC3E}">
        <p14:creationId xmlns:p14="http://schemas.microsoft.com/office/powerpoint/2010/main" val="4259370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2"/>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2"/>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4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4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18BAE3-6B4F-4935-8542-DA697EBDA9E3}"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364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5DCA4B-2523-49DF-8CAA-51DBD2D12C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1E8F6F-14F7-4E88-A1B4-668D598724D4}" type="datetimeFigureOut">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2023-03-08</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3D0E0599-F7DF-4CBE-9665-4760D22827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0876A614-86D1-4447-9B60-BA7C24ED47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EBA393-2AF4-4FC5-A471-F02DA4B6200F}"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0401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61BDE9-9E16-45E4-8DCB-0FDE7D807743}" type="datetimeFigureOut">
              <a:rPr lang="en-US" smtClean="0"/>
              <a:t>3/8/23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E6C7E-73A2-44F2-BB01-9B46B1A9212E}" type="slidenum">
              <a:rPr lang="en-US" smtClean="0"/>
              <a:t>‹#›</a:t>
            </a:fld>
            <a:endParaRPr lang="en-US"/>
          </a:p>
        </p:txBody>
      </p:sp>
    </p:spTree>
    <p:extLst>
      <p:ext uri="{BB962C8B-B14F-4D97-AF65-F5344CB8AC3E}">
        <p14:creationId xmlns:p14="http://schemas.microsoft.com/office/powerpoint/2010/main" val="913064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1BDE9-9E16-45E4-8DCB-0FDE7D807743}" type="datetimeFigureOut">
              <a:rPr lang="en-US" smtClean="0"/>
              <a:t>3/8/23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E6C7E-73A2-44F2-BB01-9B46B1A9212E}" type="slidenum">
              <a:rPr lang="en-US" smtClean="0"/>
              <a:t>‹#›</a:t>
            </a:fld>
            <a:endParaRPr lang="en-US"/>
          </a:p>
        </p:txBody>
      </p:sp>
    </p:spTree>
    <p:extLst>
      <p:ext uri="{BB962C8B-B14F-4D97-AF65-F5344CB8AC3E}">
        <p14:creationId xmlns:p14="http://schemas.microsoft.com/office/powerpoint/2010/main" val="2205482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61BDE9-9E16-45E4-8DCB-0FDE7D807743}" type="datetimeFigureOut">
              <a:rPr lang="en-US" smtClean="0"/>
              <a:t>3/8/23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E6C7E-73A2-44F2-BB01-9B46B1A9212E}" type="slidenum">
              <a:rPr lang="en-US" smtClean="0"/>
              <a:t>‹#›</a:t>
            </a:fld>
            <a:endParaRPr lang="en-US"/>
          </a:p>
        </p:txBody>
      </p:sp>
    </p:spTree>
    <p:extLst>
      <p:ext uri="{BB962C8B-B14F-4D97-AF65-F5344CB8AC3E}">
        <p14:creationId xmlns:p14="http://schemas.microsoft.com/office/powerpoint/2010/main" val="3080316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61BDE9-9E16-45E4-8DCB-0FDE7D807743}" type="datetimeFigureOut">
              <a:rPr lang="en-US" smtClean="0"/>
              <a:t>3/8/23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E6C7E-73A2-44F2-BB01-9B46B1A9212E}" type="slidenum">
              <a:rPr lang="en-US" smtClean="0"/>
              <a:t>‹#›</a:t>
            </a:fld>
            <a:endParaRPr lang="en-US"/>
          </a:p>
        </p:txBody>
      </p:sp>
    </p:spTree>
    <p:extLst>
      <p:ext uri="{BB962C8B-B14F-4D97-AF65-F5344CB8AC3E}">
        <p14:creationId xmlns:p14="http://schemas.microsoft.com/office/powerpoint/2010/main" val="2088598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61BDE9-9E16-45E4-8DCB-0FDE7D807743}" type="datetimeFigureOut">
              <a:rPr lang="en-US" smtClean="0"/>
              <a:t>3/8/23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AE6C7E-73A2-44F2-BB01-9B46B1A9212E}" type="slidenum">
              <a:rPr lang="en-US" smtClean="0"/>
              <a:t>‹#›</a:t>
            </a:fld>
            <a:endParaRPr lang="en-US"/>
          </a:p>
        </p:txBody>
      </p:sp>
    </p:spTree>
    <p:extLst>
      <p:ext uri="{BB962C8B-B14F-4D97-AF65-F5344CB8AC3E}">
        <p14:creationId xmlns:p14="http://schemas.microsoft.com/office/powerpoint/2010/main" val="1326388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61BDE9-9E16-45E4-8DCB-0FDE7D807743}" type="datetimeFigureOut">
              <a:rPr lang="en-US" smtClean="0"/>
              <a:t>3/8/23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AE6C7E-73A2-44F2-BB01-9B46B1A9212E}" type="slidenum">
              <a:rPr lang="en-US" smtClean="0"/>
              <a:t>‹#›</a:t>
            </a:fld>
            <a:endParaRPr lang="en-US"/>
          </a:p>
        </p:txBody>
      </p:sp>
    </p:spTree>
    <p:extLst>
      <p:ext uri="{BB962C8B-B14F-4D97-AF65-F5344CB8AC3E}">
        <p14:creationId xmlns:p14="http://schemas.microsoft.com/office/powerpoint/2010/main" val="341559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01A50-64A5-6307-602D-FCE5384E80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782830-A523-0CB9-90CA-7AB5CBD594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14342F-4C61-DDD9-653C-8664337D4FF2}"/>
              </a:ext>
            </a:extLst>
          </p:cNvPr>
          <p:cNvSpPr>
            <a:spLocks noGrp="1"/>
          </p:cNvSpPr>
          <p:nvPr>
            <p:ph type="dt" sz="half" idx="10"/>
          </p:nvPr>
        </p:nvSpPr>
        <p:spPr/>
        <p:txBody>
          <a:bodyPr/>
          <a:lstStyle/>
          <a:p>
            <a:fld id="{5E495FA3-A2D5-A943-963B-B4D7A67EB5B7}" type="datetimeFigureOut">
              <a:rPr lang="en-US" smtClean="0"/>
              <a:t>3/8/23</a:t>
            </a:fld>
            <a:endParaRPr lang="en-US"/>
          </a:p>
        </p:txBody>
      </p:sp>
      <p:sp>
        <p:nvSpPr>
          <p:cNvPr id="5" name="Footer Placeholder 4">
            <a:extLst>
              <a:ext uri="{FF2B5EF4-FFF2-40B4-BE49-F238E27FC236}">
                <a16:creationId xmlns:a16="http://schemas.microsoft.com/office/drawing/2014/main" id="{A03B192C-8E13-EEC5-29E9-FDF14425E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1DAA8-2A52-ADAD-10E4-71354D77563D}"/>
              </a:ext>
            </a:extLst>
          </p:cNvPr>
          <p:cNvSpPr>
            <a:spLocks noGrp="1"/>
          </p:cNvSpPr>
          <p:nvPr>
            <p:ph type="sldNum" sz="quarter" idx="12"/>
          </p:nvPr>
        </p:nvSpPr>
        <p:spPr/>
        <p:txBody>
          <a:bodyPr/>
          <a:lstStyle/>
          <a:p>
            <a:fld id="{1C866A9C-7766-6C45-B1F3-D01254DB23B7}" type="slidenum">
              <a:rPr lang="en-US" smtClean="0"/>
              <a:t>‹#›</a:t>
            </a:fld>
            <a:endParaRPr lang="en-US"/>
          </a:p>
        </p:txBody>
      </p:sp>
    </p:spTree>
    <p:extLst>
      <p:ext uri="{BB962C8B-B14F-4D97-AF65-F5344CB8AC3E}">
        <p14:creationId xmlns:p14="http://schemas.microsoft.com/office/powerpoint/2010/main" val="2258590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1BDE9-9E16-45E4-8DCB-0FDE7D807743}" type="datetimeFigureOut">
              <a:rPr lang="en-US" smtClean="0"/>
              <a:t>3/8/23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AE6C7E-73A2-44F2-BB01-9B46B1A9212E}" type="slidenum">
              <a:rPr lang="en-US" smtClean="0"/>
              <a:t>‹#›</a:t>
            </a:fld>
            <a:endParaRPr lang="en-US"/>
          </a:p>
        </p:txBody>
      </p:sp>
    </p:spTree>
    <p:extLst>
      <p:ext uri="{BB962C8B-B14F-4D97-AF65-F5344CB8AC3E}">
        <p14:creationId xmlns:p14="http://schemas.microsoft.com/office/powerpoint/2010/main" val="409130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61BDE9-9E16-45E4-8DCB-0FDE7D807743}" type="datetimeFigureOut">
              <a:rPr lang="en-US" smtClean="0"/>
              <a:t>3/8/23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E6C7E-73A2-44F2-BB01-9B46B1A9212E}" type="slidenum">
              <a:rPr lang="en-US" smtClean="0"/>
              <a:t>‹#›</a:t>
            </a:fld>
            <a:endParaRPr lang="en-US"/>
          </a:p>
        </p:txBody>
      </p:sp>
    </p:spTree>
    <p:extLst>
      <p:ext uri="{BB962C8B-B14F-4D97-AF65-F5344CB8AC3E}">
        <p14:creationId xmlns:p14="http://schemas.microsoft.com/office/powerpoint/2010/main" val="395644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61BDE9-9E16-45E4-8DCB-0FDE7D807743}" type="datetimeFigureOut">
              <a:rPr lang="en-US" smtClean="0"/>
              <a:t>3/8/23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E6C7E-73A2-44F2-BB01-9B46B1A9212E}" type="slidenum">
              <a:rPr lang="en-US" smtClean="0"/>
              <a:t>‹#›</a:t>
            </a:fld>
            <a:endParaRPr lang="en-US"/>
          </a:p>
        </p:txBody>
      </p:sp>
    </p:spTree>
    <p:extLst>
      <p:ext uri="{BB962C8B-B14F-4D97-AF65-F5344CB8AC3E}">
        <p14:creationId xmlns:p14="http://schemas.microsoft.com/office/powerpoint/2010/main" val="2605411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1BDE9-9E16-45E4-8DCB-0FDE7D807743}" type="datetimeFigureOut">
              <a:rPr lang="en-US" smtClean="0"/>
              <a:t>3/8/23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E6C7E-73A2-44F2-BB01-9B46B1A9212E}" type="slidenum">
              <a:rPr lang="en-US" smtClean="0"/>
              <a:t>‹#›</a:t>
            </a:fld>
            <a:endParaRPr lang="en-US"/>
          </a:p>
        </p:txBody>
      </p:sp>
    </p:spTree>
    <p:extLst>
      <p:ext uri="{BB962C8B-B14F-4D97-AF65-F5344CB8AC3E}">
        <p14:creationId xmlns:p14="http://schemas.microsoft.com/office/powerpoint/2010/main" val="2874472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1BDE9-9E16-45E4-8DCB-0FDE7D807743}" type="datetimeFigureOut">
              <a:rPr lang="en-US" smtClean="0"/>
              <a:t>3/8/23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E6C7E-73A2-44F2-BB01-9B46B1A9212E}" type="slidenum">
              <a:rPr lang="en-US" smtClean="0"/>
              <a:t>‹#›</a:t>
            </a:fld>
            <a:endParaRPr lang="en-US"/>
          </a:p>
        </p:txBody>
      </p:sp>
    </p:spTree>
    <p:extLst>
      <p:ext uri="{BB962C8B-B14F-4D97-AF65-F5344CB8AC3E}">
        <p14:creationId xmlns:p14="http://schemas.microsoft.com/office/powerpoint/2010/main" val="1037383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8A945-74CB-4B97-B88A-2A6851F466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7A3AF5-3584-433B-93B4-21028A8612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AC580A-A35C-4E95-AF00-EBAFEB5E8F22}"/>
              </a:ext>
            </a:extLst>
          </p:cNvPr>
          <p:cNvSpPr>
            <a:spLocks noGrp="1"/>
          </p:cNvSpPr>
          <p:nvPr>
            <p:ph type="dt" sz="half" idx="10"/>
          </p:nvPr>
        </p:nvSpPr>
        <p:spPr/>
        <p:txBody>
          <a:bodyPr/>
          <a:lstStyle/>
          <a:p>
            <a:fld id="{74D7A980-5D77-4BA4-9F66-36B75BF66D3B}" type="datetimeFigureOut">
              <a:rPr lang="en-US" smtClean="0"/>
              <a:t>3/8/23</a:t>
            </a:fld>
            <a:endParaRPr lang="en-US"/>
          </a:p>
        </p:txBody>
      </p:sp>
      <p:sp>
        <p:nvSpPr>
          <p:cNvPr id="5" name="Footer Placeholder 4">
            <a:extLst>
              <a:ext uri="{FF2B5EF4-FFF2-40B4-BE49-F238E27FC236}">
                <a16:creationId xmlns:a16="http://schemas.microsoft.com/office/drawing/2014/main" id="{50618C59-C0EB-41D0-B442-10D997FCF7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6A6714-DD76-45C3-9F4D-BF6A5168A31D}"/>
              </a:ext>
            </a:extLst>
          </p:cNvPr>
          <p:cNvSpPr>
            <a:spLocks noGrp="1"/>
          </p:cNvSpPr>
          <p:nvPr>
            <p:ph type="sldNum" sz="quarter" idx="12"/>
          </p:nvPr>
        </p:nvSpPr>
        <p:spPr/>
        <p:txBody>
          <a:bodyPr/>
          <a:lstStyle/>
          <a:p>
            <a:fld id="{83203E57-9EC2-4EA3-AFE4-803B3968DD91}" type="slidenum">
              <a:rPr lang="en-US" smtClean="0"/>
              <a:t>‹#›</a:t>
            </a:fld>
            <a:endParaRPr lang="en-US"/>
          </a:p>
        </p:txBody>
      </p:sp>
    </p:spTree>
    <p:extLst>
      <p:ext uri="{BB962C8B-B14F-4D97-AF65-F5344CB8AC3E}">
        <p14:creationId xmlns:p14="http://schemas.microsoft.com/office/powerpoint/2010/main" val="4268068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C3977-25D1-4D54-AD3F-01AAD96375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54C006-4396-42FF-B9F6-7EB534974E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19A1E-74F1-4DED-B8F4-268E30DE68D7}"/>
              </a:ext>
            </a:extLst>
          </p:cNvPr>
          <p:cNvSpPr>
            <a:spLocks noGrp="1"/>
          </p:cNvSpPr>
          <p:nvPr>
            <p:ph type="dt" sz="half" idx="10"/>
          </p:nvPr>
        </p:nvSpPr>
        <p:spPr/>
        <p:txBody>
          <a:bodyPr/>
          <a:lstStyle/>
          <a:p>
            <a:fld id="{74D7A980-5D77-4BA4-9F66-36B75BF66D3B}" type="datetimeFigureOut">
              <a:rPr lang="en-US" smtClean="0"/>
              <a:t>3/8/23</a:t>
            </a:fld>
            <a:endParaRPr lang="en-US"/>
          </a:p>
        </p:txBody>
      </p:sp>
      <p:sp>
        <p:nvSpPr>
          <p:cNvPr id="5" name="Footer Placeholder 4">
            <a:extLst>
              <a:ext uri="{FF2B5EF4-FFF2-40B4-BE49-F238E27FC236}">
                <a16:creationId xmlns:a16="http://schemas.microsoft.com/office/drawing/2014/main" id="{9E7D070F-9022-43CD-A498-80B7F5E2E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A0CAF1-EB60-41FD-BCDE-138D431488B7}"/>
              </a:ext>
            </a:extLst>
          </p:cNvPr>
          <p:cNvSpPr>
            <a:spLocks noGrp="1"/>
          </p:cNvSpPr>
          <p:nvPr>
            <p:ph type="sldNum" sz="quarter" idx="12"/>
          </p:nvPr>
        </p:nvSpPr>
        <p:spPr/>
        <p:txBody>
          <a:bodyPr/>
          <a:lstStyle/>
          <a:p>
            <a:fld id="{83203E57-9EC2-4EA3-AFE4-803B3968DD91}" type="slidenum">
              <a:rPr lang="en-US" smtClean="0"/>
              <a:t>‹#›</a:t>
            </a:fld>
            <a:endParaRPr lang="en-US"/>
          </a:p>
        </p:txBody>
      </p:sp>
    </p:spTree>
    <p:extLst>
      <p:ext uri="{BB962C8B-B14F-4D97-AF65-F5344CB8AC3E}">
        <p14:creationId xmlns:p14="http://schemas.microsoft.com/office/powerpoint/2010/main" val="727656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6B466-6B64-4220-B27C-F2456FCC63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687FA1-5049-414C-8674-06B3D13316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4301ACA-CB5B-40D7-BC43-61AA3416F5D7}"/>
              </a:ext>
            </a:extLst>
          </p:cNvPr>
          <p:cNvSpPr>
            <a:spLocks noGrp="1"/>
          </p:cNvSpPr>
          <p:nvPr>
            <p:ph type="dt" sz="half" idx="10"/>
          </p:nvPr>
        </p:nvSpPr>
        <p:spPr/>
        <p:txBody>
          <a:bodyPr/>
          <a:lstStyle/>
          <a:p>
            <a:fld id="{74D7A980-5D77-4BA4-9F66-36B75BF66D3B}" type="datetimeFigureOut">
              <a:rPr lang="en-US" smtClean="0"/>
              <a:t>3/8/23</a:t>
            </a:fld>
            <a:endParaRPr lang="en-US"/>
          </a:p>
        </p:txBody>
      </p:sp>
      <p:sp>
        <p:nvSpPr>
          <p:cNvPr id="5" name="Footer Placeholder 4">
            <a:extLst>
              <a:ext uri="{FF2B5EF4-FFF2-40B4-BE49-F238E27FC236}">
                <a16:creationId xmlns:a16="http://schemas.microsoft.com/office/drawing/2014/main" id="{AA25A010-8B24-4BB8-A623-7E30B3939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34CC55-FFC3-4F7B-857E-59C60CCE7595}"/>
              </a:ext>
            </a:extLst>
          </p:cNvPr>
          <p:cNvSpPr>
            <a:spLocks noGrp="1"/>
          </p:cNvSpPr>
          <p:nvPr>
            <p:ph type="sldNum" sz="quarter" idx="12"/>
          </p:nvPr>
        </p:nvSpPr>
        <p:spPr/>
        <p:txBody>
          <a:bodyPr/>
          <a:lstStyle/>
          <a:p>
            <a:fld id="{83203E57-9EC2-4EA3-AFE4-803B3968DD91}" type="slidenum">
              <a:rPr lang="en-US" smtClean="0"/>
              <a:t>‹#›</a:t>
            </a:fld>
            <a:endParaRPr lang="en-US"/>
          </a:p>
        </p:txBody>
      </p:sp>
    </p:spTree>
    <p:extLst>
      <p:ext uri="{BB962C8B-B14F-4D97-AF65-F5344CB8AC3E}">
        <p14:creationId xmlns:p14="http://schemas.microsoft.com/office/powerpoint/2010/main" val="1324325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B9AA-9ACB-45D1-A14F-B6599537C8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0D7D14-B43E-4C29-B0FE-A12FA14A1D2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A347B0-0AD1-44EB-900C-DDA9A0DBE56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AFF1F0-C8A2-4C1B-AF29-E295A36F8110}"/>
              </a:ext>
            </a:extLst>
          </p:cNvPr>
          <p:cNvSpPr>
            <a:spLocks noGrp="1"/>
          </p:cNvSpPr>
          <p:nvPr>
            <p:ph type="dt" sz="half" idx="10"/>
          </p:nvPr>
        </p:nvSpPr>
        <p:spPr/>
        <p:txBody>
          <a:bodyPr/>
          <a:lstStyle/>
          <a:p>
            <a:fld id="{74D7A980-5D77-4BA4-9F66-36B75BF66D3B}" type="datetimeFigureOut">
              <a:rPr lang="en-US" smtClean="0"/>
              <a:t>3/8/23</a:t>
            </a:fld>
            <a:endParaRPr lang="en-US"/>
          </a:p>
        </p:txBody>
      </p:sp>
      <p:sp>
        <p:nvSpPr>
          <p:cNvPr id="6" name="Footer Placeholder 5">
            <a:extLst>
              <a:ext uri="{FF2B5EF4-FFF2-40B4-BE49-F238E27FC236}">
                <a16:creationId xmlns:a16="http://schemas.microsoft.com/office/drawing/2014/main" id="{3164E72E-1C39-4950-AC0C-FF0E5BE53E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4EA070-EBBD-439F-B0F1-0F0A7E238324}"/>
              </a:ext>
            </a:extLst>
          </p:cNvPr>
          <p:cNvSpPr>
            <a:spLocks noGrp="1"/>
          </p:cNvSpPr>
          <p:nvPr>
            <p:ph type="sldNum" sz="quarter" idx="12"/>
          </p:nvPr>
        </p:nvSpPr>
        <p:spPr/>
        <p:txBody>
          <a:bodyPr/>
          <a:lstStyle/>
          <a:p>
            <a:fld id="{83203E57-9EC2-4EA3-AFE4-803B3968DD91}" type="slidenum">
              <a:rPr lang="en-US" smtClean="0"/>
              <a:t>‹#›</a:t>
            </a:fld>
            <a:endParaRPr lang="en-US"/>
          </a:p>
        </p:txBody>
      </p:sp>
    </p:spTree>
    <p:extLst>
      <p:ext uri="{BB962C8B-B14F-4D97-AF65-F5344CB8AC3E}">
        <p14:creationId xmlns:p14="http://schemas.microsoft.com/office/powerpoint/2010/main" val="38009084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AE5C-ABBF-4832-AE75-9904BA39A5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F7AAE0-DAC9-46A3-8382-147CDE2A10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DC1DAF2-26D4-4ACD-BB5B-9FB7C686097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5B999-E026-45A0-A996-169A1E6D69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9992C3-1006-46C3-89EA-7DFAABEDAE4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905515-73AF-4251-ABB7-B5346B568DAC}"/>
              </a:ext>
            </a:extLst>
          </p:cNvPr>
          <p:cNvSpPr>
            <a:spLocks noGrp="1"/>
          </p:cNvSpPr>
          <p:nvPr>
            <p:ph type="dt" sz="half" idx="10"/>
          </p:nvPr>
        </p:nvSpPr>
        <p:spPr/>
        <p:txBody>
          <a:bodyPr/>
          <a:lstStyle/>
          <a:p>
            <a:fld id="{74D7A980-5D77-4BA4-9F66-36B75BF66D3B}" type="datetimeFigureOut">
              <a:rPr lang="en-US" smtClean="0"/>
              <a:t>3/8/23</a:t>
            </a:fld>
            <a:endParaRPr lang="en-US"/>
          </a:p>
        </p:txBody>
      </p:sp>
      <p:sp>
        <p:nvSpPr>
          <p:cNvPr id="8" name="Footer Placeholder 7">
            <a:extLst>
              <a:ext uri="{FF2B5EF4-FFF2-40B4-BE49-F238E27FC236}">
                <a16:creationId xmlns:a16="http://schemas.microsoft.com/office/drawing/2014/main" id="{2DFC2563-1536-487A-A8F1-229990BE0E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BC5497-ECC1-4FED-91ED-1D31AE2381F0}"/>
              </a:ext>
            </a:extLst>
          </p:cNvPr>
          <p:cNvSpPr>
            <a:spLocks noGrp="1"/>
          </p:cNvSpPr>
          <p:nvPr>
            <p:ph type="sldNum" sz="quarter" idx="12"/>
          </p:nvPr>
        </p:nvSpPr>
        <p:spPr/>
        <p:txBody>
          <a:bodyPr/>
          <a:lstStyle/>
          <a:p>
            <a:fld id="{83203E57-9EC2-4EA3-AFE4-803B3968DD91}" type="slidenum">
              <a:rPr lang="en-US" smtClean="0"/>
              <a:t>‹#›</a:t>
            </a:fld>
            <a:endParaRPr lang="en-US"/>
          </a:p>
        </p:txBody>
      </p:sp>
    </p:spTree>
    <p:extLst>
      <p:ext uri="{BB962C8B-B14F-4D97-AF65-F5344CB8AC3E}">
        <p14:creationId xmlns:p14="http://schemas.microsoft.com/office/powerpoint/2010/main" val="2363358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7ABB-DC3D-21D2-3A12-BFC6030E89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A11DE7-D8EB-E4DB-1D98-CE45AFD862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313196-9A8E-B3EA-BCB5-5E848722F577}"/>
              </a:ext>
            </a:extLst>
          </p:cNvPr>
          <p:cNvSpPr>
            <a:spLocks noGrp="1"/>
          </p:cNvSpPr>
          <p:nvPr>
            <p:ph type="dt" sz="half" idx="10"/>
          </p:nvPr>
        </p:nvSpPr>
        <p:spPr/>
        <p:txBody>
          <a:bodyPr/>
          <a:lstStyle/>
          <a:p>
            <a:fld id="{5E495FA3-A2D5-A943-963B-B4D7A67EB5B7}" type="datetimeFigureOut">
              <a:rPr lang="en-US" smtClean="0"/>
              <a:t>3/8/23</a:t>
            </a:fld>
            <a:endParaRPr lang="en-US"/>
          </a:p>
        </p:txBody>
      </p:sp>
      <p:sp>
        <p:nvSpPr>
          <p:cNvPr id="5" name="Footer Placeholder 4">
            <a:extLst>
              <a:ext uri="{FF2B5EF4-FFF2-40B4-BE49-F238E27FC236}">
                <a16:creationId xmlns:a16="http://schemas.microsoft.com/office/drawing/2014/main" id="{7AE22628-A21A-4817-2E23-5A34CE9790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EEFC0-7CFF-FFF6-22B8-3BBE33832ECC}"/>
              </a:ext>
            </a:extLst>
          </p:cNvPr>
          <p:cNvSpPr>
            <a:spLocks noGrp="1"/>
          </p:cNvSpPr>
          <p:nvPr>
            <p:ph type="sldNum" sz="quarter" idx="12"/>
          </p:nvPr>
        </p:nvSpPr>
        <p:spPr/>
        <p:txBody>
          <a:bodyPr/>
          <a:lstStyle/>
          <a:p>
            <a:fld id="{1C866A9C-7766-6C45-B1F3-D01254DB23B7}" type="slidenum">
              <a:rPr lang="en-US" smtClean="0"/>
              <a:t>‹#›</a:t>
            </a:fld>
            <a:endParaRPr lang="en-US"/>
          </a:p>
        </p:txBody>
      </p:sp>
    </p:spTree>
    <p:extLst>
      <p:ext uri="{BB962C8B-B14F-4D97-AF65-F5344CB8AC3E}">
        <p14:creationId xmlns:p14="http://schemas.microsoft.com/office/powerpoint/2010/main" val="2336943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BB006-EAAB-4128-AF7D-91284ACE10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7AB09D-041A-4338-AA8D-2BB5BEB66DB2}"/>
              </a:ext>
            </a:extLst>
          </p:cNvPr>
          <p:cNvSpPr>
            <a:spLocks noGrp="1"/>
          </p:cNvSpPr>
          <p:nvPr>
            <p:ph type="dt" sz="half" idx="10"/>
          </p:nvPr>
        </p:nvSpPr>
        <p:spPr/>
        <p:txBody>
          <a:bodyPr/>
          <a:lstStyle/>
          <a:p>
            <a:fld id="{74D7A980-5D77-4BA4-9F66-36B75BF66D3B}" type="datetimeFigureOut">
              <a:rPr lang="en-US" smtClean="0"/>
              <a:t>3/8/23</a:t>
            </a:fld>
            <a:endParaRPr lang="en-US"/>
          </a:p>
        </p:txBody>
      </p:sp>
      <p:sp>
        <p:nvSpPr>
          <p:cNvPr id="4" name="Footer Placeholder 3">
            <a:extLst>
              <a:ext uri="{FF2B5EF4-FFF2-40B4-BE49-F238E27FC236}">
                <a16:creationId xmlns:a16="http://schemas.microsoft.com/office/drawing/2014/main" id="{AA47799A-6D32-4812-866B-AF6F9F3DEA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2831AB-E7D6-4E8A-B21B-19D8D64E36EB}"/>
              </a:ext>
            </a:extLst>
          </p:cNvPr>
          <p:cNvSpPr>
            <a:spLocks noGrp="1"/>
          </p:cNvSpPr>
          <p:nvPr>
            <p:ph type="sldNum" sz="quarter" idx="12"/>
          </p:nvPr>
        </p:nvSpPr>
        <p:spPr/>
        <p:txBody>
          <a:bodyPr/>
          <a:lstStyle/>
          <a:p>
            <a:fld id="{83203E57-9EC2-4EA3-AFE4-803B3968DD91}" type="slidenum">
              <a:rPr lang="en-US" smtClean="0"/>
              <a:t>‹#›</a:t>
            </a:fld>
            <a:endParaRPr lang="en-US"/>
          </a:p>
        </p:txBody>
      </p:sp>
    </p:spTree>
    <p:extLst>
      <p:ext uri="{BB962C8B-B14F-4D97-AF65-F5344CB8AC3E}">
        <p14:creationId xmlns:p14="http://schemas.microsoft.com/office/powerpoint/2010/main" val="884968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06042-B1C5-4915-9CED-382C66B857AA}"/>
              </a:ext>
            </a:extLst>
          </p:cNvPr>
          <p:cNvSpPr>
            <a:spLocks noGrp="1"/>
          </p:cNvSpPr>
          <p:nvPr>
            <p:ph type="dt" sz="half" idx="10"/>
          </p:nvPr>
        </p:nvSpPr>
        <p:spPr/>
        <p:txBody>
          <a:bodyPr/>
          <a:lstStyle/>
          <a:p>
            <a:fld id="{74D7A980-5D77-4BA4-9F66-36B75BF66D3B}" type="datetimeFigureOut">
              <a:rPr lang="en-US" smtClean="0"/>
              <a:t>3/8/23</a:t>
            </a:fld>
            <a:endParaRPr lang="en-US"/>
          </a:p>
        </p:txBody>
      </p:sp>
      <p:sp>
        <p:nvSpPr>
          <p:cNvPr id="3" name="Footer Placeholder 2">
            <a:extLst>
              <a:ext uri="{FF2B5EF4-FFF2-40B4-BE49-F238E27FC236}">
                <a16:creationId xmlns:a16="http://schemas.microsoft.com/office/drawing/2014/main" id="{03B71A6F-70C3-4BFD-9E6B-A18354ECDB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E3A482-1759-418E-AC2A-EF7C2EA36073}"/>
              </a:ext>
            </a:extLst>
          </p:cNvPr>
          <p:cNvSpPr>
            <a:spLocks noGrp="1"/>
          </p:cNvSpPr>
          <p:nvPr>
            <p:ph type="sldNum" sz="quarter" idx="12"/>
          </p:nvPr>
        </p:nvSpPr>
        <p:spPr/>
        <p:txBody>
          <a:bodyPr/>
          <a:lstStyle/>
          <a:p>
            <a:fld id="{83203E57-9EC2-4EA3-AFE4-803B3968DD91}" type="slidenum">
              <a:rPr lang="en-US" smtClean="0"/>
              <a:t>‹#›</a:t>
            </a:fld>
            <a:endParaRPr lang="en-US"/>
          </a:p>
        </p:txBody>
      </p:sp>
    </p:spTree>
    <p:extLst>
      <p:ext uri="{BB962C8B-B14F-4D97-AF65-F5344CB8AC3E}">
        <p14:creationId xmlns:p14="http://schemas.microsoft.com/office/powerpoint/2010/main" val="4291898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9B3A7-7459-4DD2-AA9E-50EC207303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69D71A-13A6-40FC-8215-9B233089CE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4BED6A-8C8B-42A8-9F2A-1B7F25A40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1B1582-1164-4BBC-9470-5E76C887A29A}"/>
              </a:ext>
            </a:extLst>
          </p:cNvPr>
          <p:cNvSpPr>
            <a:spLocks noGrp="1"/>
          </p:cNvSpPr>
          <p:nvPr>
            <p:ph type="dt" sz="half" idx="10"/>
          </p:nvPr>
        </p:nvSpPr>
        <p:spPr/>
        <p:txBody>
          <a:bodyPr/>
          <a:lstStyle/>
          <a:p>
            <a:fld id="{74D7A980-5D77-4BA4-9F66-36B75BF66D3B}" type="datetimeFigureOut">
              <a:rPr lang="en-US" smtClean="0"/>
              <a:t>3/8/23</a:t>
            </a:fld>
            <a:endParaRPr lang="en-US"/>
          </a:p>
        </p:txBody>
      </p:sp>
      <p:sp>
        <p:nvSpPr>
          <p:cNvPr id="6" name="Footer Placeholder 5">
            <a:extLst>
              <a:ext uri="{FF2B5EF4-FFF2-40B4-BE49-F238E27FC236}">
                <a16:creationId xmlns:a16="http://schemas.microsoft.com/office/drawing/2014/main" id="{44ED857B-CCAF-4AAE-905A-1091E93135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587170-61C5-4B60-B912-8EA222F0ABAF}"/>
              </a:ext>
            </a:extLst>
          </p:cNvPr>
          <p:cNvSpPr>
            <a:spLocks noGrp="1"/>
          </p:cNvSpPr>
          <p:nvPr>
            <p:ph type="sldNum" sz="quarter" idx="12"/>
          </p:nvPr>
        </p:nvSpPr>
        <p:spPr/>
        <p:txBody>
          <a:bodyPr/>
          <a:lstStyle/>
          <a:p>
            <a:fld id="{83203E57-9EC2-4EA3-AFE4-803B3968DD91}" type="slidenum">
              <a:rPr lang="en-US" smtClean="0"/>
              <a:t>‹#›</a:t>
            </a:fld>
            <a:endParaRPr lang="en-US"/>
          </a:p>
        </p:txBody>
      </p:sp>
    </p:spTree>
    <p:extLst>
      <p:ext uri="{BB962C8B-B14F-4D97-AF65-F5344CB8AC3E}">
        <p14:creationId xmlns:p14="http://schemas.microsoft.com/office/powerpoint/2010/main" val="3215492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606F9-301E-443C-AEB3-36B647E629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E6BCAA-2407-4375-BBD4-796CDD334C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FF21A6-48C5-4534-BD57-184A444ED6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32CD11-4D65-4891-BCE9-0DBFB7338009}"/>
              </a:ext>
            </a:extLst>
          </p:cNvPr>
          <p:cNvSpPr>
            <a:spLocks noGrp="1"/>
          </p:cNvSpPr>
          <p:nvPr>
            <p:ph type="dt" sz="half" idx="10"/>
          </p:nvPr>
        </p:nvSpPr>
        <p:spPr/>
        <p:txBody>
          <a:bodyPr/>
          <a:lstStyle/>
          <a:p>
            <a:fld id="{74D7A980-5D77-4BA4-9F66-36B75BF66D3B}" type="datetimeFigureOut">
              <a:rPr lang="en-US" smtClean="0"/>
              <a:t>3/8/23</a:t>
            </a:fld>
            <a:endParaRPr lang="en-US"/>
          </a:p>
        </p:txBody>
      </p:sp>
      <p:sp>
        <p:nvSpPr>
          <p:cNvPr id="6" name="Footer Placeholder 5">
            <a:extLst>
              <a:ext uri="{FF2B5EF4-FFF2-40B4-BE49-F238E27FC236}">
                <a16:creationId xmlns:a16="http://schemas.microsoft.com/office/drawing/2014/main" id="{7611277E-BC82-42C3-A7B6-46EC9F6FC6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D4E529-FE28-48AF-A5D9-C01883C848B9}"/>
              </a:ext>
            </a:extLst>
          </p:cNvPr>
          <p:cNvSpPr>
            <a:spLocks noGrp="1"/>
          </p:cNvSpPr>
          <p:nvPr>
            <p:ph type="sldNum" sz="quarter" idx="12"/>
          </p:nvPr>
        </p:nvSpPr>
        <p:spPr/>
        <p:txBody>
          <a:bodyPr/>
          <a:lstStyle/>
          <a:p>
            <a:fld id="{83203E57-9EC2-4EA3-AFE4-803B3968DD91}" type="slidenum">
              <a:rPr lang="en-US" smtClean="0"/>
              <a:t>‹#›</a:t>
            </a:fld>
            <a:endParaRPr lang="en-US"/>
          </a:p>
        </p:txBody>
      </p:sp>
    </p:spTree>
    <p:extLst>
      <p:ext uri="{BB962C8B-B14F-4D97-AF65-F5344CB8AC3E}">
        <p14:creationId xmlns:p14="http://schemas.microsoft.com/office/powerpoint/2010/main" val="1998823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D49CA-DFEC-45FC-A61C-FEA8B10118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0E3765-F6C9-4C69-B280-DF5243A0EB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9EA28-B222-43C8-90DB-5538492D1D0E}"/>
              </a:ext>
            </a:extLst>
          </p:cNvPr>
          <p:cNvSpPr>
            <a:spLocks noGrp="1"/>
          </p:cNvSpPr>
          <p:nvPr>
            <p:ph type="dt" sz="half" idx="10"/>
          </p:nvPr>
        </p:nvSpPr>
        <p:spPr/>
        <p:txBody>
          <a:bodyPr/>
          <a:lstStyle/>
          <a:p>
            <a:fld id="{74D7A980-5D77-4BA4-9F66-36B75BF66D3B}" type="datetimeFigureOut">
              <a:rPr lang="en-US" smtClean="0"/>
              <a:t>3/8/23</a:t>
            </a:fld>
            <a:endParaRPr lang="en-US"/>
          </a:p>
        </p:txBody>
      </p:sp>
      <p:sp>
        <p:nvSpPr>
          <p:cNvPr id="5" name="Footer Placeholder 4">
            <a:extLst>
              <a:ext uri="{FF2B5EF4-FFF2-40B4-BE49-F238E27FC236}">
                <a16:creationId xmlns:a16="http://schemas.microsoft.com/office/drawing/2014/main" id="{EFFB78D0-A719-4F0A-AB71-0AB6E57F6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297421-9E59-49E1-945F-01061BD6180C}"/>
              </a:ext>
            </a:extLst>
          </p:cNvPr>
          <p:cNvSpPr>
            <a:spLocks noGrp="1"/>
          </p:cNvSpPr>
          <p:nvPr>
            <p:ph type="sldNum" sz="quarter" idx="12"/>
          </p:nvPr>
        </p:nvSpPr>
        <p:spPr/>
        <p:txBody>
          <a:bodyPr/>
          <a:lstStyle/>
          <a:p>
            <a:fld id="{83203E57-9EC2-4EA3-AFE4-803B3968DD91}" type="slidenum">
              <a:rPr lang="en-US" smtClean="0"/>
              <a:t>‹#›</a:t>
            </a:fld>
            <a:endParaRPr lang="en-US"/>
          </a:p>
        </p:txBody>
      </p:sp>
    </p:spTree>
    <p:extLst>
      <p:ext uri="{BB962C8B-B14F-4D97-AF65-F5344CB8AC3E}">
        <p14:creationId xmlns:p14="http://schemas.microsoft.com/office/powerpoint/2010/main" val="3943902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9F8FC8-5F92-411A-89D3-B6F0706076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FFD784-DA39-4E26-AEFF-5E4DBC223D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195525-13D7-462B-BD01-477CA4AF071D}"/>
              </a:ext>
            </a:extLst>
          </p:cNvPr>
          <p:cNvSpPr>
            <a:spLocks noGrp="1"/>
          </p:cNvSpPr>
          <p:nvPr>
            <p:ph type="dt" sz="half" idx="10"/>
          </p:nvPr>
        </p:nvSpPr>
        <p:spPr/>
        <p:txBody>
          <a:bodyPr/>
          <a:lstStyle/>
          <a:p>
            <a:fld id="{74D7A980-5D77-4BA4-9F66-36B75BF66D3B}" type="datetimeFigureOut">
              <a:rPr lang="en-US" smtClean="0"/>
              <a:t>3/8/23</a:t>
            </a:fld>
            <a:endParaRPr lang="en-US"/>
          </a:p>
        </p:txBody>
      </p:sp>
      <p:sp>
        <p:nvSpPr>
          <p:cNvPr id="5" name="Footer Placeholder 4">
            <a:extLst>
              <a:ext uri="{FF2B5EF4-FFF2-40B4-BE49-F238E27FC236}">
                <a16:creationId xmlns:a16="http://schemas.microsoft.com/office/drawing/2014/main" id="{1A562FFA-3190-408E-8937-516C927EAF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17569-C5EB-4751-85F1-6B0CECB8E269}"/>
              </a:ext>
            </a:extLst>
          </p:cNvPr>
          <p:cNvSpPr>
            <a:spLocks noGrp="1"/>
          </p:cNvSpPr>
          <p:nvPr>
            <p:ph type="sldNum" sz="quarter" idx="12"/>
          </p:nvPr>
        </p:nvSpPr>
        <p:spPr/>
        <p:txBody>
          <a:bodyPr/>
          <a:lstStyle/>
          <a:p>
            <a:fld id="{83203E57-9EC2-4EA3-AFE4-803B3968DD91}" type="slidenum">
              <a:rPr lang="en-US" smtClean="0"/>
              <a:t>‹#›</a:t>
            </a:fld>
            <a:endParaRPr lang="en-US"/>
          </a:p>
        </p:txBody>
      </p:sp>
    </p:spTree>
    <p:extLst>
      <p:ext uri="{BB962C8B-B14F-4D97-AF65-F5344CB8AC3E}">
        <p14:creationId xmlns:p14="http://schemas.microsoft.com/office/powerpoint/2010/main" val="1496532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89DDE-C03A-45AF-85C6-62D0A89222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63EA13D-C63C-CBA6-2ED9-505DDA724A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1511F03-4CAA-6FC9-FCFE-409F579A1114}"/>
              </a:ext>
            </a:extLst>
          </p:cNvPr>
          <p:cNvSpPr>
            <a:spLocks noGrp="1"/>
          </p:cNvSpPr>
          <p:nvPr>
            <p:ph type="dt" sz="half" idx="10"/>
          </p:nvPr>
        </p:nvSpPr>
        <p:spPr/>
        <p:txBody>
          <a:bodyPr/>
          <a:lstStyle/>
          <a:p>
            <a:fld id="{79F33BB0-2E8B-1542-9E3E-BC5DF02E1982}" type="datetimeFigureOut">
              <a:rPr lang="en-CA" smtClean="0"/>
              <a:t>2023-03-08</a:t>
            </a:fld>
            <a:endParaRPr lang="en-CA"/>
          </a:p>
        </p:txBody>
      </p:sp>
      <p:sp>
        <p:nvSpPr>
          <p:cNvPr id="5" name="Footer Placeholder 4">
            <a:extLst>
              <a:ext uri="{FF2B5EF4-FFF2-40B4-BE49-F238E27FC236}">
                <a16:creationId xmlns:a16="http://schemas.microsoft.com/office/drawing/2014/main" id="{CEE4C99B-CE18-034F-45C7-41EBF2BEDC9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24ABD97-9851-9D99-5371-5A78CA262990}"/>
              </a:ext>
            </a:extLst>
          </p:cNvPr>
          <p:cNvSpPr>
            <a:spLocks noGrp="1"/>
          </p:cNvSpPr>
          <p:nvPr>
            <p:ph type="sldNum" sz="quarter" idx="12"/>
          </p:nvPr>
        </p:nvSpPr>
        <p:spPr/>
        <p:txBody>
          <a:bodyPr/>
          <a:lstStyle/>
          <a:p>
            <a:fld id="{9DB3B1F3-E248-964D-A8FF-0D0ECFEBF111}" type="slidenum">
              <a:rPr lang="en-CA" smtClean="0"/>
              <a:t>‹#›</a:t>
            </a:fld>
            <a:endParaRPr lang="en-CA"/>
          </a:p>
        </p:txBody>
      </p:sp>
    </p:spTree>
    <p:extLst>
      <p:ext uri="{BB962C8B-B14F-4D97-AF65-F5344CB8AC3E}">
        <p14:creationId xmlns:p14="http://schemas.microsoft.com/office/powerpoint/2010/main" val="2961594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F5234-0860-7DC8-D7C2-957DD117475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1A898A0-DE91-127F-A62A-2E069A3AF9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EB5111F-F53C-F9F3-5D8B-A2FD3BEE3C7C}"/>
              </a:ext>
            </a:extLst>
          </p:cNvPr>
          <p:cNvSpPr>
            <a:spLocks noGrp="1"/>
          </p:cNvSpPr>
          <p:nvPr>
            <p:ph type="dt" sz="half" idx="10"/>
          </p:nvPr>
        </p:nvSpPr>
        <p:spPr/>
        <p:txBody>
          <a:bodyPr/>
          <a:lstStyle/>
          <a:p>
            <a:fld id="{79F33BB0-2E8B-1542-9E3E-BC5DF02E1982}" type="datetimeFigureOut">
              <a:rPr lang="en-CA" smtClean="0"/>
              <a:t>2023-03-08</a:t>
            </a:fld>
            <a:endParaRPr lang="en-CA"/>
          </a:p>
        </p:txBody>
      </p:sp>
      <p:sp>
        <p:nvSpPr>
          <p:cNvPr id="5" name="Footer Placeholder 4">
            <a:extLst>
              <a:ext uri="{FF2B5EF4-FFF2-40B4-BE49-F238E27FC236}">
                <a16:creationId xmlns:a16="http://schemas.microsoft.com/office/drawing/2014/main" id="{8340F547-A7D2-4F03-670B-62E2C5E77B5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893F321-6BEB-6715-4D04-813ECCD018ED}"/>
              </a:ext>
            </a:extLst>
          </p:cNvPr>
          <p:cNvSpPr>
            <a:spLocks noGrp="1"/>
          </p:cNvSpPr>
          <p:nvPr>
            <p:ph type="sldNum" sz="quarter" idx="12"/>
          </p:nvPr>
        </p:nvSpPr>
        <p:spPr/>
        <p:txBody>
          <a:bodyPr/>
          <a:lstStyle/>
          <a:p>
            <a:fld id="{9DB3B1F3-E248-964D-A8FF-0D0ECFEBF111}" type="slidenum">
              <a:rPr lang="en-CA" smtClean="0"/>
              <a:t>‹#›</a:t>
            </a:fld>
            <a:endParaRPr lang="en-CA"/>
          </a:p>
        </p:txBody>
      </p:sp>
    </p:spTree>
    <p:extLst>
      <p:ext uri="{BB962C8B-B14F-4D97-AF65-F5344CB8AC3E}">
        <p14:creationId xmlns:p14="http://schemas.microsoft.com/office/powerpoint/2010/main" val="16209725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E3CAD-39A1-A68D-DAD0-6D73EE2F79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49B8629-4339-E786-2C62-B0DB52F60D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531EDF-26F6-63B3-2B40-A78A6E33A479}"/>
              </a:ext>
            </a:extLst>
          </p:cNvPr>
          <p:cNvSpPr>
            <a:spLocks noGrp="1"/>
          </p:cNvSpPr>
          <p:nvPr>
            <p:ph type="dt" sz="half" idx="10"/>
          </p:nvPr>
        </p:nvSpPr>
        <p:spPr/>
        <p:txBody>
          <a:bodyPr/>
          <a:lstStyle/>
          <a:p>
            <a:fld id="{79F33BB0-2E8B-1542-9E3E-BC5DF02E1982}" type="datetimeFigureOut">
              <a:rPr lang="en-CA" smtClean="0"/>
              <a:t>2023-03-08</a:t>
            </a:fld>
            <a:endParaRPr lang="en-CA"/>
          </a:p>
        </p:txBody>
      </p:sp>
      <p:sp>
        <p:nvSpPr>
          <p:cNvPr id="5" name="Footer Placeholder 4">
            <a:extLst>
              <a:ext uri="{FF2B5EF4-FFF2-40B4-BE49-F238E27FC236}">
                <a16:creationId xmlns:a16="http://schemas.microsoft.com/office/drawing/2014/main" id="{1B3E8EB6-903D-980B-1D4D-51F2133B79E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CDB38B1-5972-0750-B281-427939612D8D}"/>
              </a:ext>
            </a:extLst>
          </p:cNvPr>
          <p:cNvSpPr>
            <a:spLocks noGrp="1"/>
          </p:cNvSpPr>
          <p:nvPr>
            <p:ph type="sldNum" sz="quarter" idx="12"/>
          </p:nvPr>
        </p:nvSpPr>
        <p:spPr/>
        <p:txBody>
          <a:bodyPr/>
          <a:lstStyle/>
          <a:p>
            <a:fld id="{9DB3B1F3-E248-964D-A8FF-0D0ECFEBF111}" type="slidenum">
              <a:rPr lang="en-CA" smtClean="0"/>
              <a:t>‹#›</a:t>
            </a:fld>
            <a:endParaRPr lang="en-CA"/>
          </a:p>
        </p:txBody>
      </p:sp>
    </p:spTree>
    <p:extLst>
      <p:ext uri="{BB962C8B-B14F-4D97-AF65-F5344CB8AC3E}">
        <p14:creationId xmlns:p14="http://schemas.microsoft.com/office/powerpoint/2010/main" val="1893037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37266-3DDB-991C-4A75-53EA29B6C6A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937A030-3729-2A59-6D89-4C2A5744FA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D6D5C61-984A-7CF8-4460-DB359B503B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BBFD101-54FE-4FC8-C011-128210E5689E}"/>
              </a:ext>
            </a:extLst>
          </p:cNvPr>
          <p:cNvSpPr>
            <a:spLocks noGrp="1"/>
          </p:cNvSpPr>
          <p:nvPr>
            <p:ph type="dt" sz="half" idx="10"/>
          </p:nvPr>
        </p:nvSpPr>
        <p:spPr/>
        <p:txBody>
          <a:bodyPr/>
          <a:lstStyle/>
          <a:p>
            <a:fld id="{79F33BB0-2E8B-1542-9E3E-BC5DF02E1982}" type="datetimeFigureOut">
              <a:rPr lang="en-CA" smtClean="0"/>
              <a:t>2023-03-08</a:t>
            </a:fld>
            <a:endParaRPr lang="en-CA"/>
          </a:p>
        </p:txBody>
      </p:sp>
      <p:sp>
        <p:nvSpPr>
          <p:cNvPr id="6" name="Footer Placeholder 5">
            <a:extLst>
              <a:ext uri="{FF2B5EF4-FFF2-40B4-BE49-F238E27FC236}">
                <a16:creationId xmlns:a16="http://schemas.microsoft.com/office/drawing/2014/main" id="{B39EE5BB-1D66-B899-45C0-44A755728E0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EBF4E46-1165-3C9E-ED2A-5300E7D7068C}"/>
              </a:ext>
            </a:extLst>
          </p:cNvPr>
          <p:cNvSpPr>
            <a:spLocks noGrp="1"/>
          </p:cNvSpPr>
          <p:nvPr>
            <p:ph type="sldNum" sz="quarter" idx="12"/>
          </p:nvPr>
        </p:nvSpPr>
        <p:spPr/>
        <p:txBody>
          <a:bodyPr/>
          <a:lstStyle/>
          <a:p>
            <a:fld id="{9DB3B1F3-E248-964D-A8FF-0D0ECFEBF111}" type="slidenum">
              <a:rPr lang="en-CA" smtClean="0"/>
              <a:t>‹#›</a:t>
            </a:fld>
            <a:endParaRPr lang="en-CA"/>
          </a:p>
        </p:txBody>
      </p:sp>
    </p:spTree>
    <p:extLst>
      <p:ext uri="{BB962C8B-B14F-4D97-AF65-F5344CB8AC3E}">
        <p14:creationId xmlns:p14="http://schemas.microsoft.com/office/powerpoint/2010/main" val="3766837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6740-41EE-ABD2-02B3-D486CF59EB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C9A803-2C59-5C04-2372-F4A0123F3A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7E013F-31AA-45F1-5D41-9EC1D4F612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85E242-A5A1-B4B0-4CC7-E65D61E7C7A4}"/>
              </a:ext>
            </a:extLst>
          </p:cNvPr>
          <p:cNvSpPr>
            <a:spLocks noGrp="1"/>
          </p:cNvSpPr>
          <p:nvPr>
            <p:ph type="dt" sz="half" idx="10"/>
          </p:nvPr>
        </p:nvSpPr>
        <p:spPr/>
        <p:txBody>
          <a:bodyPr/>
          <a:lstStyle/>
          <a:p>
            <a:fld id="{5E495FA3-A2D5-A943-963B-B4D7A67EB5B7}" type="datetimeFigureOut">
              <a:rPr lang="en-US" smtClean="0"/>
              <a:t>3/8/23</a:t>
            </a:fld>
            <a:endParaRPr lang="en-US"/>
          </a:p>
        </p:txBody>
      </p:sp>
      <p:sp>
        <p:nvSpPr>
          <p:cNvPr id="6" name="Footer Placeholder 5">
            <a:extLst>
              <a:ext uri="{FF2B5EF4-FFF2-40B4-BE49-F238E27FC236}">
                <a16:creationId xmlns:a16="http://schemas.microsoft.com/office/drawing/2014/main" id="{AB11E05C-430C-816E-693C-44812306FD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E5EAC2-C2C3-03B0-A615-D717E171C579}"/>
              </a:ext>
            </a:extLst>
          </p:cNvPr>
          <p:cNvSpPr>
            <a:spLocks noGrp="1"/>
          </p:cNvSpPr>
          <p:nvPr>
            <p:ph type="sldNum" sz="quarter" idx="12"/>
          </p:nvPr>
        </p:nvSpPr>
        <p:spPr/>
        <p:txBody>
          <a:bodyPr/>
          <a:lstStyle/>
          <a:p>
            <a:fld id="{1C866A9C-7766-6C45-B1F3-D01254DB23B7}" type="slidenum">
              <a:rPr lang="en-US" smtClean="0"/>
              <a:t>‹#›</a:t>
            </a:fld>
            <a:endParaRPr lang="en-US"/>
          </a:p>
        </p:txBody>
      </p:sp>
    </p:spTree>
    <p:extLst>
      <p:ext uri="{BB962C8B-B14F-4D97-AF65-F5344CB8AC3E}">
        <p14:creationId xmlns:p14="http://schemas.microsoft.com/office/powerpoint/2010/main" val="1356361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0BAE4-B7BC-5FB5-1085-809D632851BD}"/>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E8109CA-CBEE-8A16-783A-8B2BB4D870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C21968-FFF4-5228-1A59-CB9778B60E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5144428-C006-D610-048F-FDBE36F18D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312EAE-0A77-80CB-0E6F-586A663B02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5AA55D5C-6C19-67A2-28CF-8809A8207029}"/>
              </a:ext>
            </a:extLst>
          </p:cNvPr>
          <p:cNvSpPr>
            <a:spLocks noGrp="1"/>
          </p:cNvSpPr>
          <p:nvPr>
            <p:ph type="dt" sz="half" idx="10"/>
          </p:nvPr>
        </p:nvSpPr>
        <p:spPr/>
        <p:txBody>
          <a:bodyPr/>
          <a:lstStyle/>
          <a:p>
            <a:fld id="{79F33BB0-2E8B-1542-9E3E-BC5DF02E1982}" type="datetimeFigureOut">
              <a:rPr lang="en-CA" smtClean="0"/>
              <a:t>2023-03-08</a:t>
            </a:fld>
            <a:endParaRPr lang="en-CA"/>
          </a:p>
        </p:txBody>
      </p:sp>
      <p:sp>
        <p:nvSpPr>
          <p:cNvPr id="8" name="Footer Placeholder 7">
            <a:extLst>
              <a:ext uri="{FF2B5EF4-FFF2-40B4-BE49-F238E27FC236}">
                <a16:creationId xmlns:a16="http://schemas.microsoft.com/office/drawing/2014/main" id="{520E1734-DAFE-A399-498C-3636FB912BE9}"/>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DA2A1B6-AA4F-884A-A322-7B73C23CD1A5}"/>
              </a:ext>
            </a:extLst>
          </p:cNvPr>
          <p:cNvSpPr>
            <a:spLocks noGrp="1"/>
          </p:cNvSpPr>
          <p:nvPr>
            <p:ph type="sldNum" sz="quarter" idx="12"/>
          </p:nvPr>
        </p:nvSpPr>
        <p:spPr/>
        <p:txBody>
          <a:bodyPr/>
          <a:lstStyle/>
          <a:p>
            <a:fld id="{9DB3B1F3-E248-964D-A8FF-0D0ECFEBF111}" type="slidenum">
              <a:rPr lang="en-CA" smtClean="0"/>
              <a:t>‹#›</a:t>
            </a:fld>
            <a:endParaRPr lang="en-CA"/>
          </a:p>
        </p:txBody>
      </p:sp>
    </p:spTree>
    <p:extLst>
      <p:ext uri="{BB962C8B-B14F-4D97-AF65-F5344CB8AC3E}">
        <p14:creationId xmlns:p14="http://schemas.microsoft.com/office/powerpoint/2010/main" val="521718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CB237-DB0C-3831-3514-51CE7679B69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C019972-B7E0-B588-052E-0145AF69EAEB}"/>
              </a:ext>
            </a:extLst>
          </p:cNvPr>
          <p:cNvSpPr>
            <a:spLocks noGrp="1"/>
          </p:cNvSpPr>
          <p:nvPr>
            <p:ph type="dt" sz="half" idx="10"/>
          </p:nvPr>
        </p:nvSpPr>
        <p:spPr/>
        <p:txBody>
          <a:bodyPr/>
          <a:lstStyle/>
          <a:p>
            <a:fld id="{79F33BB0-2E8B-1542-9E3E-BC5DF02E1982}" type="datetimeFigureOut">
              <a:rPr lang="en-CA" smtClean="0"/>
              <a:t>2023-03-08</a:t>
            </a:fld>
            <a:endParaRPr lang="en-CA"/>
          </a:p>
        </p:txBody>
      </p:sp>
      <p:sp>
        <p:nvSpPr>
          <p:cNvPr id="4" name="Footer Placeholder 3">
            <a:extLst>
              <a:ext uri="{FF2B5EF4-FFF2-40B4-BE49-F238E27FC236}">
                <a16:creationId xmlns:a16="http://schemas.microsoft.com/office/drawing/2014/main" id="{3C027D99-709F-1FBE-0116-875A8C6390CE}"/>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291C14E3-FD90-EC06-ED13-DB1320909F84}"/>
              </a:ext>
            </a:extLst>
          </p:cNvPr>
          <p:cNvSpPr>
            <a:spLocks noGrp="1"/>
          </p:cNvSpPr>
          <p:nvPr>
            <p:ph type="sldNum" sz="quarter" idx="12"/>
          </p:nvPr>
        </p:nvSpPr>
        <p:spPr/>
        <p:txBody>
          <a:bodyPr/>
          <a:lstStyle/>
          <a:p>
            <a:fld id="{9DB3B1F3-E248-964D-A8FF-0D0ECFEBF111}" type="slidenum">
              <a:rPr lang="en-CA" smtClean="0"/>
              <a:t>‹#›</a:t>
            </a:fld>
            <a:endParaRPr lang="en-CA"/>
          </a:p>
        </p:txBody>
      </p:sp>
    </p:spTree>
    <p:extLst>
      <p:ext uri="{BB962C8B-B14F-4D97-AF65-F5344CB8AC3E}">
        <p14:creationId xmlns:p14="http://schemas.microsoft.com/office/powerpoint/2010/main" val="35713005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60C9D-8134-130B-D23C-D2E465BE10DF}"/>
              </a:ext>
            </a:extLst>
          </p:cNvPr>
          <p:cNvSpPr>
            <a:spLocks noGrp="1"/>
          </p:cNvSpPr>
          <p:nvPr>
            <p:ph type="dt" sz="half" idx="10"/>
          </p:nvPr>
        </p:nvSpPr>
        <p:spPr/>
        <p:txBody>
          <a:bodyPr/>
          <a:lstStyle/>
          <a:p>
            <a:fld id="{79F33BB0-2E8B-1542-9E3E-BC5DF02E1982}" type="datetimeFigureOut">
              <a:rPr lang="en-CA" smtClean="0"/>
              <a:t>2023-03-08</a:t>
            </a:fld>
            <a:endParaRPr lang="en-CA"/>
          </a:p>
        </p:txBody>
      </p:sp>
      <p:sp>
        <p:nvSpPr>
          <p:cNvPr id="3" name="Footer Placeholder 2">
            <a:extLst>
              <a:ext uri="{FF2B5EF4-FFF2-40B4-BE49-F238E27FC236}">
                <a16:creationId xmlns:a16="http://schemas.microsoft.com/office/drawing/2014/main" id="{E45E509F-86CE-A9AA-80F0-C48FF458D4AF}"/>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D2350099-C3BC-58E9-7CA4-0AF0EB7CE153}"/>
              </a:ext>
            </a:extLst>
          </p:cNvPr>
          <p:cNvSpPr>
            <a:spLocks noGrp="1"/>
          </p:cNvSpPr>
          <p:nvPr>
            <p:ph type="sldNum" sz="quarter" idx="12"/>
          </p:nvPr>
        </p:nvSpPr>
        <p:spPr/>
        <p:txBody>
          <a:bodyPr/>
          <a:lstStyle/>
          <a:p>
            <a:fld id="{9DB3B1F3-E248-964D-A8FF-0D0ECFEBF111}" type="slidenum">
              <a:rPr lang="en-CA" smtClean="0"/>
              <a:t>‹#›</a:t>
            </a:fld>
            <a:endParaRPr lang="en-CA"/>
          </a:p>
        </p:txBody>
      </p:sp>
    </p:spTree>
    <p:extLst>
      <p:ext uri="{BB962C8B-B14F-4D97-AF65-F5344CB8AC3E}">
        <p14:creationId xmlns:p14="http://schemas.microsoft.com/office/powerpoint/2010/main" val="34402204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2330E-A3CC-54E2-381E-8A6C73C8F8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7B6DD9E-2230-88A1-C17B-916446A34F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800FE7AB-7CA6-B7BC-DA66-CBE10C18AE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89F314-17E7-2003-FA56-F53E109C2BED}"/>
              </a:ext>
            </a:extLst>
          </p:cNvPr>
          <p:cNvSpPr>
            <a:spLocks noGrp="1"/>
          </p:cNvSpPr>
          <p:nvPr>
            <p:ph type="dt" sz="half" idx="10"/>
          </p:nvPr>
        </p:nvSpPr>
        <p:spPr/>
        <p:txBody>
          <a:bodyPr/>
          <a:lstStyle/>
          <a:p>
            <a:fld id="{79F33BB0-2E8B-1542-9E3E-BC5DF02E1982}" type="datetimeFigureOut">
              <a:rPr lang="en-CA" smtClean="0"/>
              <a:t>2023-03-08</a:t>
            </a:fld>
            <a:endParaRPr lang="en-CA"/>
          </a:p>
        </p:txBody>
      </p:sp>
      <p:sp>
        <p:nvSpPr>
          <p:cNvPr id="6" name="Footer Placeholder 5">
            <a:extLst>
              <a:ext uri="{FF2B5EF4-FFF2-40B4-BE49-F238E27FC236}">
                <a16:creationId xmlns:a16="http://schemas.microsoft.com/office/drawing/2014/main" id="{F0C10B9E-A645-A5F0-61BF-894DB324F3B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F02FC8C-9DF9-019E-4C8D-E6E814E6C584}"/>
              </a:ext>
            </a:extLst>
          </p:cNvPr>
          <p:cNvSpPr>
            <a:spLocks noGrp="1"/>
          </p:cNvSpPr>
          <p:nvPr>
            <p:ph type="sldNum" sz="quarter" idx="12"/>
          </p:nvPr>
        </p:nvSpPr>
        <p:spPr/>
        <p:txBody>
          <a:bodyPr/>
          <a:lstStyle/>
          <a:p>
            <a:fld id="{9DB3B1F3-E248-964D-A8FF-0D0ECFEBF111}" type="slidenum">
              <a:rPr lang="en-CA" smtClean="0"/>
              <a:t>‹#›</a:t>
            </a:fld>
            <a:endParaRPr lang="en-CA"/>
          </a:p>
        </p:txBody>
      </p:sp>
    </p:spTree>
    <p:extLst>
      <p:ext uri="{BB962C8B-B14F-4D97-AF65-F5344CB8AC3E}">
        <p14:creationId xmlns:p14="http://schemas.microsoft.com/office/powerpoint/2010/main" val="1624612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79F5E-6550-3261-9156-DCADDBE29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A7022A1-DEF9-4EC2-A354-2490F64D61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81F56E61-13E3-A0EC-19CB-C1A495CCE0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B99433-225D-4117-3D1C-07086F3C720A}"/>
              </a:ext>
            </a:extLst>
          </p:cNvPr>
          <p:cNvSpPr>
            <a:spLocks noGrp="1"/>
          </p:cNvSpPr>
          <p:nvPr>
            <p:ph type="dt" sz="half" idx="10"/>
          </p:nvPr>
        </p:nvSpPr>
        <p:spPr/>
        <p:txBody>
          <a:bodyPr/>
          <a:lstStyle/>
          <a:p>
            <a:fld id="{79F33BB0-2E8B-1542-9E3E-BC5DF02E1982}" type="datetimeFigureOut">
              <a:rPr lang="en-CA" smtClean="0"/>
              <a:t>2023-03-08</a:t>
            </a:fld>
            <a:endParaRPr lang="en-CA"/>
          </a:p>
        </p:txBody>
      </p:sp>
      <p:sp>
        <p:nvSpPr>
          <p:cNvPr id="6" name="Footer Placeholder 5">
            <a:extLst>
              <a:ext uri="{FF2B5EF4-FFF2-40B4-BE49-F238E27FC236}">
                <a16:creationId xmlns:a16="http://schemas.microsoft.com/office/drawing/2014/main" id="{D4F426E7-A568-4E21-327C-9DF3A0FE0C7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F7FDA02-B1BD-EA6C-65E7-2D206D60E6D6}"/>
              </a:ext>
            </a:extLst>
          </p:cNvPr>
          <p:cNvSpPr>
            <a:spLocks noGrp="1"/>
          </p:cNvSpPr>
          <p:nvPr>
            <p:ph type="sldNum" sz="quarter" idx="12"/>
          </p:nvPr>
        </p:nvSpPr>
        <p:spPr/>
        <p:txBody>
          <a:bodyPr/>
          <a:lstStyle/>
          <a:p>
            <a:fld id="{9DB3B1F3-E248-964D-A8FF-0D0ECFEBF111}" type="slidenum">
              <a:rPr lang="en-CA" smtClean="0"/>
              <a:t>‹#›</a:t>
            </a:fld>
            <a:endParaRPr lang="en-CA"/>
          </a:p>
        </p:txBody>
      </p:sp>
    </p:spTree>
    <p:extLst>
      <p:ext uri="{BB962C8B-B14F-4D97-AF65-F5344CB8AC3E}">
        <p14:creationId xmlns:p14="http://schemas.microsoft.com/office/powerpoint/2010/main" val="27020287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E98D-FBED-7CE2-034F-3AC48EE44D6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063D882-1C03-012C-3E61-C345CAE82F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7B2FE99-4754-8BCD-8700-E77E1DC15EF9}"/>
              </a:ext>
            </a:extLst>
          </p:cNvPr>
          <p:cNvSpPr>
            <a:spLocks noGrp="1"/>
          </p:cNvSpPr>
          <p:nvPr>
            <p:ph type="dt" sz="half" idx="10"/>
          </p:nvPr>
        </p:nvSpPr>
        <p:spPr/>
        <p:txBody>
          <a:bodyPr/>
          <a:lstStyle/>
          <a:p>
            <a:fld id="{79F33BB0-2E8B-1542-9E3E-BC5DF02E1982}" type="datetimeFigureOut">
              <a:rPr lang="en-CA" smtClean="0"/>
              <a:t>2023-03-08</a:t>
            </a:fld>
            <a:endParaRPr lang="en-CA"/>
          </a:p>
        </p:txBody>
      </p:sp>
      <p:sp>
        <p:nvSpPr>
          <p:cNvPr id="5" name="Footer Placeholder 4">
            <a:extLst>
              <a:ext uri="{FF2B5EF4-FFF2-40B4-BE49-F238E27FC236}">
                <a16:creationId xmlns:a16="http://schemas.microsoft.com/office/drawing/2014/main" id="{90FB1133-A227-3F78-C456-677F4F18DB6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E8D19AC-0FB7-26C3-4890-E625BBA160D4}"/>
              </a:ext>
            </a:extLst>
          </p:cNvPr>
          <p:cNvSpPr>
            <a:spLocks noGrp="1"/>
          </p:cNvSpPr>
          <p:nvPr>
            <p:ph type="sldNum" sz="quarter" idx="12"/>
          </p:nvPr>
        </p:nvSpPr>
        <p:spPr/>
        <p:txBody>
          <a:bodyPr/>
          <a:lstStyle/>
          <a:p>
            <a:fld id="{9DB3B1F3-E248-964D-A8FF-0D0ECFEBF111}" type="slidenum">
              <a:rPr lang="en-CA" smtClean="0"/>
              <a:t>‹#›</a:t>
            </a:fld>
            <a:endParaRPr lang="en-CA"/>
          </a:p>
        </p:txBody>
      </p:sp>
    </p:spTree>
    <p:extLst>
      <p:ext uri="{BB962C8B-B14F-4D97-AF65-F5344CB8AC3E}">
        <p14:creationId xmlns:p14="http://schemas.microsoft.com/office/powerpoint/2010/main" val="2629830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B5D3AA-0AA0-97F6-76C9-54B95FF768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DB11821-6E7B-53EE-567C-F490FECA86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513B0C8-7E74-9844-4B1A-59D04E31D4A5}"/>
              </a:ext>
            </a:extLst>
          </p:cNvPr>
          <p:cNvSpPr>
            <a:spLocks noGrp="1"/>
          </p:cNvSpPr>
          <p:nvPr>
            <p:ph type="dt" sz="half" idx="10"/>
          </p:nvPr>
        </p:nvSpPr>
        <p:spPr/>
        <p:txBody>
          <a:bodyPr/>
          <a:lstStyle/>
          <a:p>
            <a:fld id="{79F33BB0-2E8B-1542-9E3E-BC5DF02E1982}" type="datetimeFigureOut">
              <a:rPr lang="en-CA" smtClean="0"/>
              <a:t>2023-03-08</a:t>
            </a:fld>
            <a:endParaRPr lang="en-CA"/>
          </a:p>
        </p:txBody>
      </p:sp>
      <p:sp>
        <p:nvSpPr>
          <p:cNvPr id="5" name="Footer Placeholder 4">
            <a:extLst>
              <a:ext uri="{FF2B5EF4-FFF2-40B4-BE49-F238E27FC236}">
                <a16:creationId xmlns:a16="http://schemas.microsoft.com/office/drawing/2014/main" id="{12273AAE-CFAF-FEB4-0D6A-2E505DC53B7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6A26F27-0F5D-C48A-82F9-3C92F9CC478D}"/>
              </a:ext>
            </a:extLst>
          </p:cNvPr>
          <p:cNvSpPr>
            <a:spLocks noGrp="1"/>
          </p:cNvSpPr>
          <p:nvPr>
            <p:ph type="sldNum" sz="quarter" idx="12"/>
          </p:nvPr>
        </p:nvSpPr>
        <p:spPr/>
        <p:txBody>
          <a:bodyPr/>
          <a:lstStyle/>
          <a:p>
            <a:fld id="{9DB3B1F3-E248-964D-A8FF-0D0ECFEBF111}" type="slidenum">
              <a:rPr lang="en-CA" smtClean="0"/>
              <a:t>‹#›</a:t>
            </a:fld>
            <a:endParaRPr lang="en-CA"/>
          </a:p>
        </p:txBody>
      </p:sp>
    </p:spTree>
    <p:extLst>
      <p:ext uri="{BB962C8B-B14F-4D97-AF65-F5344CB8AC3E}">
        <p14:creationId xmlns:p14="http://schemas.microsoft.com/office/powerpoint/2010/main" val="3611795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D99D3-AD08-AE41-F251-0B4AD84E02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51ACAF-91B7-BFEB-2C75-64DD4220FF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1E58CB-F6A4-0928-0F99-187DDD0736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3CD444-FCD6-4F70-7A6B-C43B45F77E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8A5D36-3440-442E-5977-D924AC5253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9D84B9-53F9-A3DB-309D-035DD99200CB}"/>
              </a:ext>
            </a:extLst>
          </p:cNvPr>
          <p:cNvSpPr>
            <a:spLocks noGrp="1"/>
          </p:cNvSpPr>
          <p:nvPr>
            <p:ph type="dt" sz="half" idx="10"/>
          </p:nvPr>
        </p:nvSpPr>
        <p:spPr/>
        <p:txBody>
          <a:bodyPr/>
          <a:lstStyle/>
          <a:p>
            <a:fld id="{5E495FA3-A2D5-A943-963B-B4D7A67EB5B7}" type="datetimeFigureOut">
              <a:rPr lang="en-US" smtClean="0"/>
              <a:t>3/8/23</a:t>
            </a:fld>
            <a:endParaRPr lang="en-US"/>
          </a:p>
        </p:txBody>
      </p:sp>
      <p:sp>
        <p:nvSpPr>
          <p:cNvPr id="8" name="Footer Placeholder 7">
            <a:extLst>
              <a:ext uri="{FF2B5EF4-FFF2-40B4-BE49-F238E27FC236}">
                <a16:creationId xmlns:a16="http://schemas.microsoft.com/office/drawing/2014/main" id="{8C229BDD-5B00-2DCF-15ED-B4C4AA4699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741400-A4B8-2984-46F6-EC914960CEC3}"/>
              </a:ext>
            </a:extLst>
          </p:cNvPr>
          <p:cNvSpPr>
            <a:spLocks noGrp="1"/>
          </p:cNvSpPr>
          <p:nvPr>
            <p:ph type="sldNum" sz="quarter" idx="12"/>
          </p:nvPr>
        </p:nvSpPr>
        <p:spPr/>
        <p:txBody>
          <a:bodyPr/>
          <a:lstStyle/>
          <a:p>
            <a:fld id="{1C866A9C-7766-6C45-B1F3-D01254DB23B7}" type="slidenum">
              <a:rPr lang="en-US" smtClean="0"/>
              <a:t>‹#›</a:t>
            </a:fld>
            <a:endParaRPr lang="en-US"/>
          </a:p>
        </p:txBody>
      </p:sp>
    </p:spTree>
    <p:extLst>
      <p:ext uri="{BB962C8B-B14F-4D97-AF65-F5344CB8AC3E}">
        <p14:creationId xmlns:p14="http://schemas.microsoft.com/office/powerpoint/2010/main" val="170419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730F-937A-F9D4-F736-81EFB70896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1AFBDE-41EF-A718-EBC4-7987A3165F33}"/>
              </a:ext>
            </a:extLst>
          </p:cNvPr>
          <p:cNvSpPr>
            <a:spLocks noGrp="1"/>
          </p:cNvSpPr>
          <p:nvPr>
            <p:ph type="dt" sz="half" idx="10"/>
          </p:nvPr>
        </p:nvSpPr>
        <p:spPr/>
        <p:txBody>
          <a:bodyPr/>
          <a:lstStyle/>
          <a:p>
            <a:fld id="{5E495FA3-A2D5-A943-963B-B4D7A67EB5B7}" type="datetimeFigureOut">
              <a:rPr lang="en-US" smtClean="0"/>
              <a:t>3/8/23</a:t>
            </a:fld>
            <a:endParaRPr lang="en-US"/>
          </a:p>
        </p:txBody>
      </p:sp>
      <p:sp>
        <p:nvSpPr>
          <p:cNvPr id="4" name="Footer Placeholder 3">
            <a:extLst>
              <a:ext uri="{FF2B5EF4-FFF2-40B4-BE49-F238E27FC236}">
                <a16:creationId xmlns:a16="http://schemas.microsoft.com/office/drawing/2014/main" id="{EAEC9523-685C-E5B5-0144-9544EE4BD9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B31C55-72EF-335A-1AAE-2AA6D8FD77E0}"/>
              </a:ext>
            </a:extLst>
          </p:cNvPr>
          <p:cNvSpPr>
            <a:spLocks noGrp="1"/>
          </p:cNvSpPr>
          <p:nvPr>
            <p:ph type="sldNum" sz="quarter" idx="12"/>
          </p:nvPr>
        </p:nvSpPr>
        <p:spPr/>
        <p:txBody>
          <a:bodyPr/>
          <a:lstStyle/>
          <a:p>
            <a:fld id="{1C866A9C-7766-6C45-B1F3-D01254DB23B7}" type="slidenum">
              <a:rPr lang="en-US" smtClean="0"/>
              <a:t>‹#›</a:t>
            </a:fld>
            <a:endParaRPr lang="en-US"/>
          </a:p>
        </p:txBody>
      </p:sp>
    </p:spTree>
    <p:extLst>
      <p:ext uri="{BB962C8B-B14F-4D97-AF65-F5344CB8AC3E}">
        <p14:creationId xmlns:p14="http://schemas.microsoft.com/office/powerpoint/2010/main" val="176617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265428-37FF-3C68-AEF3-50FC04C8500E}"/>
              </a:ext>
            </a:extLst>
          </p:cNvPr>
          <p:cNvSpPr>
            <a:spLocks noGrp="1"/>
          </p:cNvSpPr>
          <p:nvPr>
            <p:ph type="dt" sz="half" idx="10"/>
          </p:nvPr>
        </p:nvSpPr>
        <p:spPr/>
        <p:txBody>
          <a:bodyPr/>
          <a:lstStyle/>
          <a:p>
            <a:fld id="{5E495FA3-A2D5-A943-963B-B4D7A67EB5B7}" type="datetimeFigureOut">
              <a:rPr lang="en-US" smtClean="0"/>
              <a:t>3/8/23</a:t>
            </a:fld>
            <a:endParaRPr lang="en-US"/>
          </a:p>
        </p:txBody>
      </p:sp>
      <p:sp>
        <p:nvSpPr>
          <p:cNvPr id="3" name="Footer Placeholder 2">
            <a:extLst>
              <a:ext uri="{FF2B5EF4-FFF2-40B4-BE49-F238E27FC236}">
                <a16:creationId xmlns:a16="http://schemas.microsoft.com/office/drawing/2014/main" id="{FB6677B0-34DD-5634-C997-1F9F6D5401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4EF080-DC91-9731-2F64-0FA407A794BF}"/>
              </a:ext>
            </a:extLst>
          </p:cNvPr>
          <p:cNvSpPr>
            <a:spLocks noGrp="1"/>
          </p:cNvSpPr>
          <p:nvPr>
            <p:ph type="sldNum" sz="quarter" idx="12"/>
          </p:nvPr>
        </p:nvSpPr>
        <p:spPr/>
        <p:txBody>
          <a:bodyPr/>
          <a:lstStyle/>
          <a:p>
            <a:fld id="{1C866A9C-7766-6C45-B1F3-D01254DB23B7}" type="slidenum">
              <a:rPr lang="en-US" smtClean="0"/>
              <a:t>‹#›</a:t>
            </a:fld>
            <a:endParaRPr lang="en-US"/>
          </a:p>
        </p:txBody>
      </p:sp>
    </p:spTree>
    <p:extLst>
      <p:ext uri="{BB962C8B-B14F-4D97-AF65-F5344CB8AC3E}">
        <p14:creationId xmlns:p14="http://schemas.microsoft.com/office/powerpoint/2010/main" val="2600488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E28F-D9D5-8273-E7DF-AFBE3B795F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0E195A-A2D2-F789-FC34-5637AACC64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84BFEA-6E5C-BA1A-E2C4-37C9C9177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10734A-00FE-47CD-D9D2-526FA4E6C0E1}"/>
              </a:ext>
            </a:extLst>
          </p:cNvPr>
          <p:cNvSpPr>
            <a:spLocks noGrp="1"/>
          </p:cNvSpPr>
          <p:nvPr>
            <p:ph type="dt" sz="half" idx="10"/>
          </p:nvPr>
        </p:nvSpPr>
        <p:spPr/>
        <p:txBody>
          <a:bodyPr/>
          <a:lstStyle/>
          <a:p>
            <a:fld id="{5E495FA3-A2D5-A943-963B-B4D7A67EB5B7}" type="datetimeFigureOut">
              <a:rPr lang="en-US" smtClean="0"/>
              <a:t>3/8/23</a:t>
            </a:fld>
            <a:endParaRPr lang="en-US"/>
          </a:p>
        </p:txBody>
      </p:sp>
      <p:sp>
        <p:nvSpPr>
          <p:cNvPr id="6" name="Footer Placeholder 5">
            <a:extLst>
              <a:ext uri="{FF2B5EF4-FFF2-40B4-BE49-F238E27FC236}">
                <a16:creationId xmlns:a16="http://schemas.microsoft.com/office/drawing/2014/main" id="{E376CB41-21A5-33FD-B2CE-74C62ED6A6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E70997-E7F0-66A2-AAB2-C93808E9D0FD}"/>
              </a:ext>
            </a:extLst>
          </p:cNvPr>
          <p:cNvSpPr>
            <a:spLocks noGrp="1"/>
          </p:cNvSpPr>
          <p:nvPr>
            <p:ph type="sldNum" sz="quarter" idx="12"/>
          </p:nvPr>
        </p:nvSpPr>
        <p:spPr/>
        <p:txBody>
          <a:bodyPr/>
          <a:lstStyle/>
          <a:p>
            <a:fld id="{1C866A9C-7766-6C45-B1F3-D01254DB23B7}" type="slidenum">
              <a:rPr lang="en-US" smtClean="0"/>
              <a:t>‹#›</a:t>
            </a:fld>
            <a:endParaRPr lang="en-US"/>
          </a:p>
        </p:txBody>
      </p:sp>
    </p:spTree>
    <p:extLst>
      <p:ext uri="{BB962C8B-B14F-4D97-AF65-F5344CB8AC3E}">
        <p14:creationId xmlns:p14="http://schemas.microsoft.com/office/powerpoint/2010/main" val="2830489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F69D-C6EA-BD73-FA33-09D2DE9A58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9BDC2C-EC0C-46D3-2680-082D7BFABE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D57971-02D2-8E65-80CA-9508E8A951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4AB930-3E78-FA37-19AF-8FC8229941B6}"/>
              </a:ext>
            </a:extLst>
          </p:cNvPr>
          <p:cNvSpPr>
            <a:spLocks noGrp="1"/>
          </p:cNvSpPr>
          <p:nvPr>
            <p:ph type="dt" sz="half" idx="10"/>
          </p:nvPr>
        </p:nvSpPr>
        <p:spPr/>
        <p:txBody>
          <a:bodyPr/>
          <a:lstStyle/>
          <a:p>
            <a:fld id="{5E495FA3-A2D5-A943-963B-B4D7A67EB5B7}" type="datetimeFigureOut">
              <a:rPr lang="en-US" smtClean="0"/>
              <a:t>3/8/23</a:t>
            </a:fld>
            <a:endParaRPr lang="en-US"/>
          </a:p>
        </p:txBody>
      </p:sp>
      <p:sp>
        <p:nvSpPr>
          <p:cNvPr id="6" name="Footer Placeholder 5">
            <a:extLst>
              <a:ext uri="{FF2B5EF4-FFF2-40B4-BE49-F238E27FC236}">
                <a16:creationId xmlns:a16="http://schemas.microsoft.com/office/drawing/2014/main" id="{8DB06AF2-CB55-0AD1-877F-5DEF405FF8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FAA4A-AD9D-8DEA-4AD3-9EEAA4C7ED24}"/>
              </a:ext>
            </a:extLst>
          </p:cNvPr>
          <p:cNvSpPr>
            <a:spLocks noGrp="1"/>
          </p:cNvSpPr>
          <p:nvPr>
            <p:ph type="sldNum" sz="quarter" idx="12"/>
          </p:nvPr>
        </p:nvSpPr>
        <p:spPr/>
        <p:txBody>
          <a:bodyPr/>
          <a:lstStyle/>
          <a:p>
            <a:fld id="{1C866A9C-7766-6C45-B1F3-D01254DB23B7}" type="slidenum">
              <a:rPr lang="en-US" smtClean="0"/>
              <a:t>‹#›</a:t>
            </a:fld>
            <a:endParaRPr lang="en-US"/>
          </a:p>
        </p:txBody>
      </p:sp>
    </p:spTree>
    <p:extLst>
      <p:ext uri="{BB962C8B-B14F-4D97-AF65-F5344CB8AC3E}">
        <p14:creationId xmlns:p14="http://schemas.microsoft.com/office/powerpoint/2010/main" val="1185168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7A4BBD-6CD2-C57A-4E07-13E354336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C7A459-C982-2274-27AE-0C008A03A0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9A26CC-AF9D-9F4E-7574-2A37A13AD6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495FA3-A2D5-A943-963B-B4D7A67EB5B7}" type="datetimeFigureOut">
              <a:rPr lang="en-US" smtClean="0"/>
              <a:t>3/8/23</a:t>
            </a:fld>
            <a:endParaRPr lang="en-US"/>
          </a:p>
        </p:txBody>
      </p:sp>
      <p:sp>
        <p:nvSpPr>
          <p:cNvPr id="5" name="Footer Placeholder 4">
            <a:extLst>
              <a:ext uri="{FF2B5EF4-FFF2-40B4-BE49-F238E27FC236}">
                <a16:creationId xmlns:a16="http://schemas.microsoft.com/office/drawing/2014/main" id="{67603EBD-BB59-9E2F-BFD0-656249BCA4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479A12-3C8F-F556-D519-9296A829E1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866A9C-7766-6C45-B1F3-D01254DB23B7}" type="slidenum">
              <a:rPr lang="en-US" smtClean="0"/>
              <a:t>‹#›</a:t>
            </a:fld>
            <a:endParaRPr lang="en-US"/>
          </a:p>
        </p:txBody>
      </p:sp>
    </p:spTree>
    <p:extLst>
      <p:ext uri="{BB962C8B-B14F-4D97-AF65-F5344CB8AC3E}">
        <p14:creationId xmlns:p14="http://schemas.microsoft.com/office/powerpoint/2010/main" val="833843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5DAE3-527C-49AA-AB01-0DBA496EA6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C46349C-A63E-44CA-9A6A-F32ADCE198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4C2C925-A446-42E7-BC07-8C979AC6C6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E8F6F-14F7-4E88-A1B4-668D598724D4}" type="datetimeFigureOut">
              <a:rPr lang="en-CA" smtClean="0"/>
              <a:t>2023-03-08</a:t>
            </a:fld>
            <a:endParaRPr lang="en-CA"/>
          </a:p>
        </p:txBody>
      </p:sp>
      <p:sp>
        <p:nvSpPr>
          <p:cNvPr id="5" name="Footer Placeholder 4">
            <a:extLst>
              <a:ext uri="{FF2B5EF4-FFF2-40B4-BE49-F238E27FC236}">
                <a16:creationId xmlns:a16="http://schemas.microsoft.com/office/drawing/2014/main" id="{46915565-6FA8-442F-A8F3-BEA7D8F104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463D92A-1B04-4FE4-91D6-F91BD367D4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EBA393-2AF4-4FC5-A471-F02DA4B6200F}" type="slidenum">
              <a:rPr lang="en-CA" smtClean="0"/>
              <a:t>‹#›</a:t>
            </a:fld>
            <a:endParaRPr lang="en-CA"/>
          </a:p>
        </p:txBody>
      </p:sp>
    </p:spTree>
    <p:extLst>
      <p:ext uri="{BB962C8B-B14F-4D97-AF65-F5344CB8AC3E}">
        <p14:creationId xmlns:p14="http://schemas.microsoft.com/office/powerpoint/2010/main" val="3081139185"/>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1BDE9-9E16-45E4-8DCB-0FDE7D807743}" type="datetimeFigureOut">
              <a:rPr lang="en-US" smtClean="0"/>
              <a:t>3/8/23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E6C7E-73A2-44F2-BB01-9B46B1A9212E}" type="slidenum">
              <a:rPr lang="en-US" smtClean="0"/>
              <a:t>‹#›</a:t>
            </a:fld>
            <a:endParaRPr lang="en-US"/>
          </a:p>
        </p:txBody>
      </p:sp>
    </p:spTree>
    <p:extLst>
      <p:ext uri="{BB962C8B-B14F-4D97-AF65-F5344CB8AC3E}">
        <p14:creationId xmlns:p14="http://schemas.microsoft.com/office/powerpoint/2010/main" val="236014056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30970B-C5C7-40B0-A797-132848C01D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96D4DD-0D96-4AE1-8596-91E5A10A1D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4092A9-1C5C-475C-B793-84FA948273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7A980-5D77-4BA4-9F66-36B75BF66D3B}" type="datetimeFigureOut">
              <a:rPr lang="en-US" smtClean="0"/>
              <a:t>3/8/23</a:t>
            </a:fld>
            <a:endParaRPr lang="en-US"/>
          </a:p>
        </p:txBody>
      </p:sp>
      <p:sp>
        <p:nvSpPr>
          <p:cNvPr id="5" name="Footer Placeholder 4">
            <a:extLst>
              <a:ext uri="{FF2B5EF4-FFF2-40B4-BE49-F238E27FC236}">
                <a16:creationId xmlns:a16="http://schemas.microsoft.com/office/drawing/2014/main" id="{3905419D-9CB2-4288-88B6-B5B44795A9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F64279-371D-481B-B6AA-20B2F6A35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03E57-9EC2-4EA3-AFE4-803B3968DD91}" type="slidenum">
              <a:rPr lang="en-US" smtClean="0"/>
              <a:t>‹#›</a:t>
            </a:fld>
            <a:endParaRPr lang="en-US"/>
          </a:p>
        </p:txBody>
      </p:sp>
    </p:spTree>
    <p:extLst>
      <p:ext uri="{BB962C8B-B14F-4D97-AF65-F5344CB8AC3E}">
        <p14:creationId xmlns:p14="http://schemas.microsoft.com/office/powerpoint/2010/main" val="345948459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D4AEB2-321D-D1D4-F19F-BEB26983CE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C4F7AD0-5116-F098-1D98-4D987B8094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6A63DD0-B585-1C87-9F6A-312D4516EE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F33BB0-2E8B-1542-9E3E-BC5DF02E1982}" type="datetimeFigureOut">
              <a:rPr lang="en-CA" smtClean="0"/>
              <a:t>2023-03-08</a:t>
            </a:fld>
            <a:endParaRPr lang="en-CA"/>
          </a:p>
        </p:txBody>
      </p:sp>
      <p:sp>
        <p:nvSpPr>
          <p:cNvPr id="5" name="Footer Placeholder 4">
            <a:extLst>
              <a:ext uri="{FF2B5EF4-FFF2-40B4-BE49-F238E27FC236}">
                <a16:creationId xmlns:a16="http://schemas.microsoft.com/office/drawing/2014/main" id="{FFE6B571-EFBC-6DFD-E12F-EF3EEBB328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AF16832-97F8-BFA2-C908-24C10BEC8A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B3B1F3-E248-964D-A8FF-0D0ECFEBF111}" type="slidenum">
              <a:rPr lang="en-CA" smtClean="0"/>
              <a:t>‹#›</a:t>
            </a:fld>
            <a:endParaRPr lang="en-CA"/>
          </a:p>
        </p:txBody>
      </p:sp>
    </p:spTree>
    <p:extLst>
      <p:ext uri="{BB962C8B-B14F-4D97-AF65-F5344CB8AC3E}">
        <p14:creationId xmlns:p14="http://schemas.microsoft.com/office/powerpoint/2010/main" val="145379456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9.jp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hyperlink" Target="https://earlylearning.ubc.ca/edi-wave8-provincial-synthesi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jpeg"/><Relationship Id="rId2" Type="http://schemas.openxmlformats.org/officeDocument/2006/relationships/notesSlide" Target="../notesSlides/notesSlide64.xml"/><Relationship Id="rId1" Type="http://schemas.openxmlformats.org/officeDocument/2006/relationships/slideLayout" Target="../slideLayouts/slideLayout15.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91.png"/></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6.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7.xml"/><Relationship Id="rId1" Type="http://schemas.openxmlformats.org/officeDocument/2006/relationships/slideLayout" Target="../slideLayouts/slideLayout15.xml"/><Relationship Id="rId5" Type="http://schemas.openxmlformats.org/officeDocument/2006/relationships/image" Target="../media/image95.jpeg"/><Relationship Id="rId4" Type="http://schemas.openxmlformats.org/officeDocument/2006/relationships/image" Target="../media/image94.jpeg"/></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8.xml"/><Relationship Id="rId1" Type="http://schemas.openxmlformats.org/officeDocument/2006/relationships/slideLayout" Target="../slideLayouts/slideLayout15.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9.xml"/><Relationship Id="rId1" Type="http://schemas.openxmlformats.org/officeDocument/2006/relationships/slideLayout" Target="../slideLayouts/slideLayout15.xml"/><Relationship Id="rId5" Type="http://schemas.openxmlformats.org/officeDocument/2006/relationships/image" Target="../media/image102.png"/><Relationship Id="rId4" Type="http://schemas.openxmlformats.org/officeDocument/2006/relationships/image" Target="../media/image101.png"/></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5.xml"/><Relationship Id="rId1" Type="http://schemas.openxmlformats.org/officeDocument/2006/relationships/slideLayout" Target="../slideLayouts/slideLayout4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6.xml"/><Relationship Id="rId1" Type="http://schemas.openxmlformats.org/officeDocument/2006/relationships/slideLayout" Target="../slideLayouts/slideLayout19.xml"/><Relationship Id="rId4" Type="http://schemas.openxmlformats.org/officeDocument/2006/relationships/image" Target="../media/image109.jpeg"/></Relationships>
</file>

<file path=ppt/slides/_rels/slide7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jpeg"/><Relationship Id="rId7" Type="http://schemas.openxmlformats.org/officeDocument/2006/relationships/image" Target="../media/image114.png"/><Relationship Id="rId2" Type="http://schemas.openxmlformats.org/officeDocument/2006/relationships/notesSlide" Target="../notesSlides/notesSlide77.xml"/><Relationship Id="rId1" Type="http://schemas.openxmlformats.org/officeDocument/2006/relationships/slideLayout" Target="../slideLayouts/slideLayout14.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79.xml.rels><?xml version="1.0" encoding="UTF-8" standalone="yes"?>
<Relationships xmlns="http://schemas.openxmlformats.org/package/2006/relationships"><Relationship Id="rId3" Type="http://schemas.openxmlformats.org/officeDocument/2006/relationships/image" Target="../media/image116.JPG"/><Relationship Id="rId7" Type="http://schemas.openxmlformats.org/officeDocument/2006/relationships/image" Target="../media/image23.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18.JPG"/><Relationship Id="rId5" Type="http://schemas.openxmlformats.org/officeDocument/2006/relationships/image" Target="../media/image117.jpeg"/><Relationship Id="rId4" Type="http://schemas.openxmlformats.org/officeDocument/2006/relationships/hyperlink" Target="https://earlylearning.ubc.ca/impact/data-in-action/"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19.tiff"/><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9F0247-F054-8C48-F84F-9A161CBA498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2109" y="0"/>
            <a:ext cx="12254109" cy="6959600"/>
          </a:xfrm>
          <a:prstGeom prst="rect">
            <a:avLst/>
          </a:prstGeom>
        </p:spPr>
      </p:pic>
      <p:sp>
        <p:nvSpPr>
          <p:cNvPr id="10" name="Rectangle 9">
            <a:extLst>
              <a:ext uri="{FF2B5EF4-FFF2-40B4-BE49-F238E27FC236}">
                <a16:creationId xmlns:a16="http://schemas.microsoft.com/office/drawing/2014/main" id="{AC8D4EA7-FC36-47DF-57D8-D42393E97E03}"/>
              </a:ext>
            </a:extLst>
          </p:cNvPr>
          <p:cNvSpPr/>
          <p:nvPr/>
        </p:nvSpPr>
        <p:spPr>
          <a:xfrm>
            <a:off x="965200" y="4722191"/>
            <a:ext cx="11226800" cy="1511300"/>
          </a:xfrm>
          <a:prstGeom prst="rect">
            <a:avLst/>
          </a:prstGeom>
          <a:solidFill>
            <a:srgbClr val="EA1C2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12"/>
          <p:cNvSpPr txBox="1"/>
          <p:nvPr/>
        </p:nvSpPr>
        <p:spPr>
          <a:xfrm>
            <a:off x="1082160" y="4941739"/>
            <a:ext cx="7594311" cy="769332"/>
          </a:xfrm>
          <a:prstGeom prst="rect">
            <a:avLst/>
          </a:prstGeom>
          <a:noFill/>
        </p:spPr>
        <p:txBody>
          <a:bodyPr wrap="square" lIns="91331" tIns="45666" rIns="91331" bIns="45666"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bg1"/>
                </a:solidFill>
              </a:rPr>
              <a:t>Presenter Name</a:t>
            </a:r>
          </a:p>
          <a:p>
            <a:r>
              <a:rPr lang="en-US" sz="2000" dirty="0">
                <a:solidFill>
                  <a:schemeClr val="bg1"/>
                </a:solidFill>
              </a:rPr>
              <a:t>Contact Information:</a:t>
            </a:r>
          </a:p>
        </p:txBody>
      </p:sp>
      <p:pic>
        <p:nvPicPr>
          <p:cNvPr id="7" name="Picture 6">
            <a:extLst>
              <a:ext uri="{FF2B5EF4-FFF2-40B4-BE49-F238E27FC236}">
                <a16:creationId xmlns:a16="http://schemas.microsoft.com/office/drawing/2014/main" id="{348FDA52-042A-4608-AD84-521737A7A7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9168888" y="4848535"/>
            <a:ext cx="2934484" cy="1258611"/>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D688E47-D09B-1533-2F68-3D266DC0F31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03553" y="615102"/>
            <a:ext cx="3932116" cy="821738"/>
          </a:xfrm>
          <a:prstGeom prst="rect">
            <a:avLst/>
          </a:prstGeom>
        </p:spPr>
      </p:pic>
    </p:spTree>
    <p:extLst>
      <p:ext uri="{BB962C8B-B14F-4D97-AF65-F5344CB8AC3E}">
        <p14:creationId xmlns:p14="http://schemas.microsoft.com/office/powerpoint/2010/main" val="2614255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A0E7A68-9019-6222-CAC5-F29C2AAF431D}"/>
              </a:ext>
            </a:extLst>
          </p:cNvPr>
          <p:cNvSpPr/>
          <p:nvPr/>
        </p:nvSpPr>
        <p:spPr>
          <a:xfrm>
            <a:off x="9746389" y="3429000"/>
            <a:ext cx="2119180" cy="3429000"/>
          </a:xfrm>
          <a:prstGeom prst="rect">
            <a:avLst/>
          </a:prstGeom>
          <a:solidFill>
            <a:schemeClr val="bg1">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CA068479-4122-46FD-849C-1AF50617C537}"/>
              </a:ext>
            </a:extLst>
          </p:cNvPr>
          <p:cNvSpPr/>
          <p:nvPr/>
        </p:nvSpPr>
        <p:spPr>
          <a:xfrm>
            <a:off x="2746808" y="3429000"/>
            <a:ext cx="2119180" cy="3429000"/>
          </a:xfrm>
          <a:prstGeom prst="rect">
            <a:avLst/>
          </a:prstGeom>
          <a:solidFill>
            <a:schemeClr val="bg1">
              <a:lumMod val="75000"/>
              <a:alpha val="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4E20BBC0-B8CF-B28A-B35E-6B6D487E04BE}"/>
              </a:ext>
            </a:extLst>
          </p:cNvPr>
          <p:cNvSpPr/>
          <p:nvPr/>
        </p:nvSpPr>
        <p:spPr>
          <a:xfrm>
            <a:off x="5080002" y="3429000"/>
            <a:ext cx="2119180" cy="3429000"/>
          </a:xfrm>
          <a:prstGeom prst="rect">
            <a:avLst/>
          </a:prstGeom>
          <a:solidFill>
            <a:schemeClr val="bg1">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4CC96517-AF21-D3E1-8293-39AC38D2A3FE}"/>
              </a:ext>
            </a:extLst>
          </p:cNvPr>
          <p:cNvSpPr/>
          <p:nvPr/>
        </p:nvSpPr>
        <p:spPr>
          <a:xfrm>
            <a:off x="7413196" y="3429000"/>
            <a:ext cx="2119180" cy="3429000"/>
          </a:xfrm>
          <a:prstGeom prst="rect">
            <a:avLst/>
          </a:prstGeom>
          <a:solidFill>
            <a:schemeClr val="bg1">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C86D138-926E-F996-839D-AEF3226DAF67}"/>
              </a:ext>
            </a:extLst>
          </p:cNvPr>
          <p:cNvSpPr/>
          <p:nvPr/>
        </p:nvSpPr>
        <p:spPr>
          <a:xfrm>
            <a:off x="413614" y="3429000"/>
            <a:ext cx="2119180" cy="3429000"/>
          </a:xfrm>
          <a:prstGeom prst="rect">
            <a:avLst/>
          </a:prstGeom>
          <a:solidFill>
            <a:schemeClr val="bg1">
              <a:lumMod val="75000"/>
              <a:alpha val="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DD9E166-16BD-284F-AA3B-D64746F218D4}"/>
              </a:ext>
            </a:extLst>
          </p:cNvPr>
          <p:cNvSpPr txBox="1"/>
          <p:nvPr/>
        </p:nvSpPr>
        <p:spPr>
          <a:xfrm>
            <a:off x="392909" y="3509731"/>
            <a:ext cx="2185988"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8BE44"/>
                </a:solidFill>
                <a:effectLst/>
                <a:uLnTx/>
                <a:uFillTx/>
                <a:latin typeface="Calibri" panose="020F0502020204030204"/>
                <a:ea typeface="+mn-ea"/>
                <a:cs typeface="+mn-cs"/>
              </a:rPr>
              <a:t>Toddler Development Instrument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12 - 24 months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Parent &amp; caregiver questionnaire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AD5FFBE-C874-A342-ABA7-BC81444B394F}"/>
              </a:ext>
            </a:extLst>
          </p:cNvPr>
          <p:cNvSpPr txBox="1"/>
          <p:nvPr/>
        </p:nvSpPr>
        <p:spPr>
          <a:xfrm>
            <a:off x="2697292" y="3509731"/>
            <a:ext cx="226695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83C8F"/>
                </a:solidFill>
                <a:effectLst/>
                <a:uLnTx/>
                <a:uFillTx/>
                <a:latin typeface="Calibri" panose="020F0502020204030204"/>
                <a:ea typeface="+mn-ea"/>
                <a:cs typeface="+mn-cs"/>
              </a:rPr>
              <a:t>Childhood Experiences Questionnaire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83C8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Start of Kindergarten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Parent &amp; caregiver questionnaire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DE3CA2E-66BA-C54E-8197-0DF2612DCD32}"/>
              </a:ext>
            </a:extLst>
          </p:cNvPr>
          <p:cNvSpPr txBox="1"/>
          <p:nvPr/>
        </p:nvSpPr>
        <p:spPr>
          <a:xfrm>
            <a:off x="5005389" y="3509731"/>
            <a:ext cx="226695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61B2B"/>
                </a:solidFill>
                <a:effectLst/>
                <a:uLnTx/>
                <a:uFillTx/>
                <a:latin typeface="Calibri" panose="020F0502020204030204"/>
                <a:ea typeface="+mn-ea"/>
                <a:cs typeface="+mn-cs"/>
              </a:rPr>
              <a:t>Early </a:t>
            </a:r>
            <a:br>
              <a:rPr kumimoji="0" lang="en-US" sz="1800" b="1" i="0" u="none" strike="noStrike" kern="1200" cap="none" spc="0" normalizeH="0" baseline="0" noProof="0" dirty="0">
                <a:ln>
                  <a:noFill/>
                </a:ln>
                <a:solidFill>
                  <a:srgbClr val="D61B2B"/>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D61B2B"/>
                </a:solidFill>
                <a:effectLst/>
                <a:uLnTx/>
                <a:uFillTx/>
                <a:latin typeface="Calibri" panose="020F0502020204030204"/>
                <a:ea typeface="+mn-ea"/>
                <a:cs typeface="+mn-cs"/>
              </a:rPr>
              <a:t>Development Instrument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Mid-kindergarten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Teacher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questionnaire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DFCE72C-04E7-9A41-A565-2A1823794431}"/>
              </a:ext>
            </a:extLst>
          </p:cNvPr>
          <p:cNvSpPr txBox="1"/>
          <p:nvPr/>
        </p:nvSpPr>
        <p:spPr>
          <a:xfrm>
            <a:off x="7319294" y="3509731"/>
            <a:ext cx="226695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7E26"/>
                </a:solidFill>
                <a:effectLst/>
                <a:uLnTx/>
                <a:uFillTx/>
                <a:latin typeface="Calibri" panose="020F0502020204030204"/>
                <a:ea typeface="+mn-ea"/>
                <a:cs typeface="+mn-cs"/>
              </a:rPr>
              <a:t>Middle Years</a:t>
            </a:r>
            <a:br>
              <a:rPr kumimoji="0" lang="en-US" sz="1800" b="1" i="0" u="none" strike="noStrike" kern="1200" cap="none" spc="0" normalizeH="0" baseline="0" noProof="0" dirty="0">
                <a:ln>
                  <a:noFill/>
                </a:ln>
                <a:solidFill>
                  <a:srgbClr val="DE7E26"/>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DE7E26"/>
                </a:solidFill>
                <a:effectLst/>
                <a:uLnTx/>
                <a:uFillTx/>
                <a:latin typeface="Calibri" panose="020F0502020204030204"/>
                <a:ea typeface="+mn-ea"/>
                <a:cs typeface="+mn-cs"/>
              </a:rPr>
              <a:t>Development Instrument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E7E2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Grades 4 - 8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Student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questionnaire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F23C184-2DFA-114E-9EDB-F9201729E162}"/>
              </a:ext>
            </a:extLst>
          </p:cNvPr>
          <p:cNvSpPr txBox="1"/>
          <p:nvPr/>
        </p:nvSpPr>
        <p:spPr>
          <a:xfrm>
            <a:off x="9630632" y="3509731"/>
            <a:ext cx="226695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12E6F"/>
                </a:solidFill>
                <a:effectLst/>
                <a:uLnTx/>
                <a:uFillTx/>
                <a:latin typeface="Calibri" panose="020F0502020204030204"/>
                <a:ea typeface="+mn-ea"/>
                <a:cs typeface="+mn-cs"/>
              </a:rPr>
              <a:t>Youth</a:t>
            </a:r>
            <a:br>
              <a:rPr kumimoji="0" lang="en-US" sz="1800" b="1" i="0" u="none" strike="noStrike" kern="1200" cap="none" spc="0" normalizeH="0" baseline="0" noProof="0" dirty="0">
                <a:ln>
                  <a:noFill/>
                </a:ln>
                <a:solidFill>
                  <a:srgbClr val="512E6F"/>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512E6F"/>
                </a:solidFill>
                <a:effectLst/>
                <a:uLnTx/>
                <a:uFillTx/>
                <a:latin typeface="Calibri" panose="020F0502020204030204"/>
                <a:ea typeface="+mn-ea"/>
                <a:cs typeface="+mn-cs"/>
              </a:rPr>
              <a:t>Development Instrument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Grade 11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Student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questionnaire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3B945180-0092-1A4E-91CA-689F5DE68EE2}"/>
              </a:ext>
            </a:extLst>
          </p:cNvPr>
          <p:cNvSpPr txBox="1"/>
          <p:nvPr/>
        </p:nvSpPr>
        <p:spPr>
          <a:xfrm>
            <a:off x="473242" y="5994157"/>
            <a:ext cx="202532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solidFill>
                <a:effectLst/>
                <a:uLnTx/>
                <a:uFillTx/>
                <a:latin typeface="Calibri"/>
                <a:ea typeface="+mn-ea"/>
                <a:cs typeface="+mn-cs"/>
              </a:rPr>
              <a:t>EARLY EXPERIENCES &amp; CONTEXTS</a:t>
            </a:r>
          </a:p>
        </p:txBody>
      </p:sp>
      <p:sp>
        <p:nvSpPr>
          <p:cNvPr id="28" name="TextBox 27">
            <a:extLst>
              <a:ext uri="{FF2B5EF4-FFF2-40B4-BE49-F238E27FC236}">
                <a16:creationId xmlns:a16="http://schemas.microsoft.com/office/drawing/2014/main" id="{3E18143C-259D-4F4A-A310-56EEFD0B1C66}"/>
              </a:ext>
            </a:extLst>
          </p:cNvPr>
          <p:cNvSpPr txBox="1"/>
          <p:nvPr/>
        </p:nvSpPr>
        <p:spPr>
          <a:xfrm>
            <a:off x="2818106" y="5994157"/>
            <a:ext cx="202532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a:ea typeface="+mn-ea"/>
                <a:cs typeface="+mn-cs"/>
              </a:rPr>
              <a:t>EARLY EXPERIENCES &amp; CONTEXTS</a:t>
            </a:r>
          </a:p>
        </p:txBody>
      </p:sp>
      <p:sp>
        <p:nvSpPr>
          <p:cNvPr id="29" name="TextBox 28">
            <a:extLst>
              <a:ext uri="{FF2B5EF4-FFF2-40B4-BE49-F238E27FC236}">
                <a16:creationId xmlns:a16="http://schemas.microsoft.com/office/drawing/2014/main" id="{EB1411AA-A23C-0A45-85C0-86C5F75E0A31}"/>
              </a:ext>
            </a:extLst>
          </p:cNvPr>
          <p:cNvSpPr txBox="1"/>
          <p:nvPr/>
        </p:nvSpPr>
        <p:spPr>
          <a:xfrm>
            <a:off x="7520440" y="5994157"/>
            <a:ext cx="186465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07D26"/>
                </a:solidFill>
                <a:effectLst/>
                <a:uLnTx/>
                <a:uFillTx/>
                <a:latin typeface="Calibri"/>
                <a:ea typeface="+mn-ea"/>
                <a:cs typeface="+mn-cs"/>
              </a:rPr>
              <a:t>WELL-BEING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07D26"/>
                </a:solidFill>
                <a:effectLst/>
                <a:uLnTx/>
                <a:uFillTx/>
                <a:latin typeface="Calibri"/>
                <a:ea typeface="+mn-ea"/>
                <a:cs typeface="+mn-cs"/>
              </a:rPr>
              <a:t>&amp; ASSETS</a:t>
            </a:r>
          </a:p>
        </p:txBody>
      </p:sp>
      <p:sp>
        <p:nvSpPr>
          <p:cNvPr id="30" name="TextBox 29">
            <a:extLst>
              <a:ext uri="{FF2B5EF4-FFF2-40B4-BE49-F238E27FC236}">
                <a16:creationId xmlns:a16="http://schemas.microsoft.com/office/drawing/2014/main" id="{DB922067-9E37-1148-BC3C-55975E7488EE}"/>
              </a:ext>
            </a:extLst>
          </p:cNvPr>
          <p:cNvSpPr txBox="1"/>
          <p:nvPr/>
        </p:nvSpPr>
        <p:spPr>
          <a:xfrm>
            <a:off x="5206535" y="5994157"/>
            <a:ext cx="186465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a:ea typeface="+mn-ea"/>
                <a:cs typeface="+mn-cs"/>
              </a:rPr>
              <a:t>SKILLS &amp; COMPETENCES</a:t>
            </a:r>
          </a:p>
        </p:txBody>
      </p:sp>
      <p:sp>
        <p:nvSpPr>
          <p:cNvPr id="31" name="TextBox 30">
            <a:extLst>
              <a:ext uri="{FF2B5EF4-FFF2-40B4-BE49-F238E27FC236}">
                <a16:creationId xmlns:a16="http://schemas.microsoft.com/office/drawing/2014/main" id="{42997979-A7DD-8240-9006-AA86CAB0F8B4}"/>
              </a:ext>
            </a:extLst>
          </p:cNvPr>
          <p:cNvSpPr txBox="1"/>
          <p:nvPr/>
        </p:nvSpPr>
        <p:spPr>
          <a:xfrm>
            <a:off x="9831778" y="5994157"/>
            <a:ext cx="186465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12E6F"/>
                </a:solidFill>
                <a:effectLst/>
                <a:uLnTx/>
                <a:uFillTx/>
                <a:latin typeface="Calibri"/>
                <a:ea typeface="+mn-ea"/>
                <a:cs typeface="+mn-cs"/>
              </a:rPr>
              <a:t>WELL-BEING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12E6F"/>
                </a:solidFill>
                <a:effectLst/>
                <a:uLnTx/>
                <a:uFillTx/>
                <a:latin typeface="Calibri"/>
                <a:ea typeface="+mn-ea"/>
                <a:cs typeface="+mn-cs"/>
              </a:rPr>
              <a:t>&amp; ASSETS</a:t>
            </a:r>
          </a:p>
        </p:txBody>
      </p:sp>
      <p:sp>
        <p:nvSpPr>
          <p:cNvPr id="32" name="TextBox 31">
            <a:extLst>
              <a:ext uri="{FF2B5EF4-FFF2-40B4-BE49-F238E27FC236}">
                <a16:creationId xmlns:a16="http://schemas.microsoft.com/office/drawing/2014/main" id="{C45E4409-F9D6-6B4C-83F5-20C3FCCD5E19}"/>
              </a:ext>
            </a:extLst>
          </p:cNvPr>
          <p:cNvSpPr txBox="1"/>
          <p:nvPr/>
        </p:nvSpPr>
        <p:spPr>
          <a:xfrm>
            <a:off x="0" y="200547"/>
            <a:ext cx="12192000" cy="707300"/>
          </a:xfrm>
          <a:prstGeom prst="rect">
            <a:avLst/>
          </a:prstGeom>
          <a:noFill/>
          <a:effectLst/>
        </p:spPr>
        <p:txBody>
          <a:bodyPr wrap="square" lIns="90840" tIns="45430" rIns="90840" bIns="45430" rtlCol="0" anchor="t">
            <a:spAutoFit/>
          </a:bodyPr>
          <a:lstStyle/>
          <a:p>
            <a:pPr marL="0" marR="0" lvl="0" indent="0" algn="ctr" defTabSz="454229" rtl="0" eaLnBrk="1" fontAlgn="auto" latinLnBrk="0" hangingPunct="1">
              <a:lnSpc>
                <a:spcPct val="100000"/>
              </a:lnSpc>
              <a:spcBef>
                <a:spcPts val="0"/>
              </a:spcBef>
              <a:spcAft>
                <a:spcPts val="0"/>
              </a:spcAft>
              <a:buClrTx/>
              <a:buSzTx/>
              <a:buFontTx/>
              <a:buNone/>
              <a:tabLst/>
              <a:defRPr/>
            </a:pPr>
            <a:r>
              <a:rPr kumimoji="0" lang="en-CA" sz="4000" b="1" i="0" u="none" strike="noStrike" kern="1200" cap="none" spc="0" normalizeH="0" baseline="0" noProof="0" dirty="0">
                <a:ln>
                  <a:noFill/>
                </a:ln>
                <a:solidFill>
                  <a:schemeClr val="tx1">
                    <a:lumMod val="75000"/>
                    <a:lumOff val="25000"/>
                  </a:schemeClr>
                </a:solidFill>
                <a:effectLst/>
                <a:uLnTx/>
                <a:uFillTx/>
                <a:latin typeface="Calibri Light" panose="020F0302020204030204"/>
                <a:ea typeface="+mn-ea"/>
                <a:cs typeface="Calibri"/>
              </a:rPr>
              <a:t>Child Development Monitoring System</a:t>
            </a:r>
          </a:p>
        </p:txBody>
      </p:sp>
      <p:pic>
        <p:nvPicPr>
          <p:cNvPr id="10" name="Picture 9">
            <a:extLst>
              <a:ext uri="{FF2B5EF4-FFF2-40B4-BE49-F238E27FC236}">
                <a16:creationId xmlns:a16="http://schemas.microsoft.com/office/drawing/2014/main" id="{E027E0F1-C049-DA04-2AA5-CE063EBAB086}"/>
              </a:ext>
            </a:extLst>
          </p:cNvPr>
          <p:cNvPicPr>
            <a:picLocks noChangeAspect="1"/>
          </p:cNvPicPr>
          <p:nvPr/>
        </p:nvPicPr>
        <p:blipFill>
          <a:blip r:embed="rId3"/>
          <a:srcRect/>
          <a:stretch/>
        </p:blipFill>
        <p:spPr>
          <a:xfrm>
            <a:off x="2771177" y="1016631"/>
            <a:ext cx="2119179" cy="2159354"/>
          </a:xfrm>
          <a:prstGeom prst="rect">
            <a:avLst/>
          </a:prstGeom>
        </p:spPr>
      </p:pic>
      <p:pic>
        <p:nvPicPr>
          <p:cNvPr id="12" name="Picture 11">
            <a:extLst>
              <a:ext uri="{FF2B5EF4-FFF2-40B4-BE49-F238E27FC236}">
                <a16:creationId xmlns:a16="http://schemas.microsoft.com/office/drawing/2014/main" id="{84C1D0A3-29A5-A5E6-71DC-F67F6E39CF37}"/>
              </a:ext>
            </a:extLst>
          </p:cNvPr>
          <p:cNvPicPr>
            <a:picLocks noChangeAspect="1"/>
          </p:cNvPicPr>
          <p:nvPr/>
        </p:nvPicPr>
        <p:blipFill>
          <a:blip r:embed="rId4"/>
          <a:srcRect/>
          <a:stretch/>
        </p:blipFill>
        <p:spPr>
          <a:xfrm>
            <a:off x="5079274" y="1016631"/>
            <a:ext cx="2119179" cy="2159354"/>
          </a:xfrm>
          <a:prstGeom prst="rect">
            <a:avLst/>
          </a:prstGeom>
        </p:spPr>
      </p:pic>
      <p:pic>
        <p:nvPicPr>
          <p:cNvPr id="14" name="Picture 13">
            <a:extLst>
              <a:ext uri="{FF2B5EF4-FFF2-40B4-BE49-F238E27FC236}">
                <a16:creationId xmlns:a16="http://schemas.microsoft.com/office/drawing/2014/main" id="{89059EE2-0FE2-36C5-61A4-7F8212ED9883}"/>
              </a:ext>
            </a:extLst>
          </p:cNvPr>
          <p:cNvPicPr>
            <a:picLocks noChangeAspect="1"/>
          </p:cNvPicPr>
          <p:nvPr/>
        </p:nvPicPr>
        <p:blipFill>
          <a:blip r:embed="rId5"/>
          <a:srcRect/>
          <a:stretch/>
        </p:blipFill>
        <p:spPr>
          <a:xfrm>
            <a:off x="7393179" y="1016631"/>
            <a:ext cx="2119179" cy="2159354"/>
          </a:xfrm>
          <a:prstGeom prst="rect">
            <a:avLst/>
          </a:prstGeom>
        </p:spPr>
      </p:pic>
      <p:pic>
        <p:nvPicPr>
          <p:cNvPr id="21" name="Picture 20">
            <a:extLst>
              <a:ext uri="{FF2B5EF4-FFF2-40B4-BE49-F238E27FC236}">
                <a16:creationId xmlns:a16="http://schemas.microsoft.com/office/drawing/2014/main" id="{08B2DD8F-8348-606D-5C45-F525F78383CE}"/>
              </a:ext>
            </a:extLst>
          </p:cNvPr>
          <p:cNvPicPr>
            <a:picLocks noChangeAspect="1"/>
          </p:cNvPicPr>
          <p:nvPr/>
        </p:nvPicPr>
        <p:blipFill>
          <a:blip r:embed="rId6"/>
          <a:srcRect/>
          <a:stretch/>
        </p:blipFill>
        <p:spPr>
          <a:xfrm>
            <a:off x="426313" y="1016631"/>
            <a:ext cx="2119179" cy="2159354"/>
          </a:xfrm>
          <a:prstGeom prst="rect">
            <a:avLst/>
          </a:prstGeom>
        </p:spPr>
      </p:pic>
      <p:pic>
        <p:nvPicPr>
          <p:cNvPr id="23" name="Picture 22">
            <a:extLst>
              <a:ext uri="{FF2B5EF4-FFF2-40B4-BE49-F238E27FC236}">
                <a16:creationId xmlns:a16="http://schemas.microsoft.com/office/drawing/2014/main" id="{514AA097-E276-6505-3AB0-496C08BB60ED}"/>
              </a:ext>
            </a:extLst>
          </p:cNvPr>
          <p:cNvPicPr>
            <a:picLocks noChangeAspect="1"/>
          </p:cNvPicPr>
          <p:nvPr/>
        </p:nvPicPr>
        <p:blipFill>
          <a:blip r:embed="rId7"/>
          <a:srcRect/>
          <a:stretch/>
        </p:blipFill>
        <p:spPr>
          <a:xfrm>
            <a:off x="9704517" y="1016631"/>
            <a:ext cx="2119179" cy="2159354"/>
          </a:xfrm>
          <a:prstGeom prst="rect">
            <a:avLst/>
          </a:prstGeom>
        </p:spPr>
      </p:pic>
      <p:sp>
        <p:nvSpPr>
          <p:cNvPr id="24" name="Rectangle 23"/>
          <p:cNvSpPr/>
          <p:nvPr/>
        </p:nvSpPr>
        <p:spPr>
          <a:xfrm>
            <a:off x="7370923" y="907847"/>
            <a:ext cx="4479082" cy="5777201"/>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136566" y="863287"/>
            <a:ext cx="4910832" cy="5777201"/>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64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48633" y="300920"/>
            <a:ext cx="11943367" cy="1219200"/>
          </a:xfrm>
          <a:prstGeom prst="rect">
            <a:avLst/>
          </a:prstGeom>
          <a:noFill/>
          <a:ln>
            <a:noFill/>
          </a:ln>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r>
              <a:rPr lang="en-US" cap="none" dirty="0">
                <a:solidFill>
                  <a:schemeClr val="tx1">
                    <a:lumMod val="75000"/>
                    <a:lumOff val="25000"/>
                  </a:schemeClr>
                </a:solidFill>
                <a:latin typeface="+mn-lt"/>
                <a:cs typeface="Arial" panose="020B0604020202020204" pitchFamily="34" charset="0"/>
              </a:rPr>
              <a:t>Early Development Instrument (EDI)</a:t>
            </a:r>
          </a:p>
          <a:p>
            <a:pPr algn="ctr"/>
            <a:endParaRPr lang="en-US" cap="none" dirty="0">
              <a:solidFill>
                <a:schemeClr val="tx1">
                  <a:lumMod val="75000"/>
                  <a:lumOff val="25000"/>
                </a:schemeClr>
              </a:solidFill>
              <a:latin typeface="+mn-lt"/>
              <a:cs typeface="Arial" panose="020B0604020202020204" pitchFamily="34" charset="0"/>
            </a:endParaRPr>
          </a:p>
        </p:txBody>
      </p:sp>
      <p:pic>
        <p:nvPicPr>
          <p:cNvPr id="3" name="Picture 2">
            <a:extLst>
              <a:ext uri="{FF2B5EF4-FFF2-40B4-BE49-F238E27FC236}">
                <a16:creationId xmlns:a16="http://schemas.microsoft.com/office/drawing/2014/main" id="{8AB109E2-F6E0-4435-9929-04745A7B14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92909" y="6067728"/>
            <a:ext cx="1781766" cy="567256"/>
          </a:xfrm>
          <a:prstGeom prst="rect">
            <a:avLst/>
          </a:prstGeom>
        </p:spPr>
      </p:pic>
      <p:grpSp>
        <p:nvGrpSpPr>
          <p:cNvPr id="5" name="Group 4">
            <a:extLst>
              <a:ext uri="{FF2B5EF4-FFF2-40B4-BE49-F238E27FC236}">
                <a16:creationId xmlns:a16="http://schemas.microsoft.com/office/drawing/2014/main" id="{7472335D-72E0-6739-1C26-2E22F7326F2A}"/>
              </a:ext>
            </a:extLst>
          </p:cNvPr>
          <p:cNvGrpSpPr/>
          <p:nvPr/>
        </p:nvGrpSpPr>
        <p:grpSpPr>
          <a:xfrm>
            <a:off x="1667674" y="1245822"/>
            <a:ext cx="8107911" cy="5105534"/>
            <a:chOff x="1667674" y="1245822"/>
            <a:chExt cx="8107911" cy="5105534"/>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t="10106"/>
            <a:stretch/>
          </p:blipFill>
          <p:spPr>
            <a:xfrm>
              <a:off x="1667674" y="1245822"/>
              <a:ext cx="8107911" cy="5105534"/>
            </a:xfrm>
            <a:prstGeom prst="rect">
              <a:avLst/>
            </a:prstGeom>
          </p:spPr>
        </p:pic>
        <p:sp>
          <p:nvSpPr>
            <p:cNvPr id="4" name="Oval 3">
              <a:extLst>
                <a:ext uri="{FF2B5EF4-FFF2-40B4-BE49-F238E27FC236}">
                  <a16:creationId xmlns:a16="http://schemas.microsoft.com/office/drawing/2014/main" id="{E3435C76-B9A2-62D8-13A2-9D28577419EF}"/>
                </a:ext>
              </a:extLst>
            </p:cNvPr>
            <p:cNvSpPr/>
            <p:nvPr/>
          </p:nvSpPr>
          <p:spPr>
            <a:xfrm>
              <a:off x="5500262" y="3315954"/>
              <a:ext cx="1149178" cy="11491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15CFD0-BE35-DEFB-A938-18A1E9F3E9D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74366" y="3720566"/>
              <a:ext cx="843268" cy="398576"/>
            </a:xfrm>
            <a:prstGeom prst="rect">
              <a:avLst/>
            </a:prstGeom>
          </p:spPr>
        </p:pic>
      </p:grpSp>
    </p:spTree>
    <p:extLst>
      <p:ext uri="{BB962C8B-B14F-4D97-AF65-F5344CB8AC3E}">
        <p14:creationId xmlns:p14="http://schemas.microsoft.com/office/powerpoint/2010/main" val="456509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BCC5DB-E7F6-A078-2C3F-2954EEE1189B}"/>
              </a:ext>
            </a:extLst>
          </p:cNvPr>
          <p:cNvPicPr>
            <a:picLocks noChangeAspect="1"/>
          </p:cNvPicPr>
          <p:nvPr/>
        </p:nvPicPr>
        <p:blipFill rotWithShape="1">
          <a:blip r:embed="rId3" cstate="print">
            <a:alphaModFix amt="75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t="-1"/>
          <a:stretch/>
        </p:blipFill>
        <p:spPr>
          <a:xfrm>
            <a:off x="1" y="0"/>
            <a:ext cx="4425227" cy="6858000"/>
          </a:xfrm>
          <a:prstGeom prst="rect">
            <a:avLst/>
          </a:prstGeom>
        </p:spPr>
      </p:pic>
      <p:sp>
        <p:nvSpPr>
          <p:cNvPr id="2" name="Title 1"/>
          <p:cNvSpPr>
            <a:spLocks noGrp="1"/>
          </p:cNvSpPr>
          <p:nvPr>
            <p:ph type="title"/>
          </p:nvPr>
        </p:nvSpPr>
        <p:spPr>
          <a:xfrm>
            <a:off x="5234155" y="481357"/>
            <a:ext cx="6957844" cy="1409227"/>
          </a:xfrm>
        </p:spPr>
        <p:txBody>
          <a:bodyPr>
            <a:noAutofit/>
          </a:bodyPr>
          <a:lstStyle/>
          <a:p>
            <a:r>
              <a:rPr lang="en-US" sz="3200" dirty="0">
                <a:solidFill>
                  <a:schemeClr val="tx1">
                    <a:lumMod val="75000"/>
                    <a:lumOff val="25000"/>
                  </a:schemeClr>
                </a:solidFill>
                <a:latin typeface="Calibri" panose="020F0502020204030204" pitchFamily="34" charset="0"/>
                <a:cs typeface="Calibri" panose="020F0502020204030204" pitchFamily="34" charset="0"/>
              </a:rPr>
              <a:t>Population vs. Individual Monitoring</a:t>
            </a:r>
          </a:p>
        </p:txBody>
      </p:sp>
      <p:sp>
        <p:nvSpPr>
          <p:cNvPr id="3" name="Content Placeholder 2"/>
          <p:cNvSpPr>
            <a:spLocks noGrp="1"/>
          </p:cNvSpPr>
          <p:nvPr>
            <p:ph idx="1"/>
          </p:nvPr>
        </p:nvSpPr>
        <p:spPr>
          <a:xfrm>
            <a:off x="5234156" y="2405192"/>
            <a:ext cx="5899282" cy="2562225"/>
          </a:xfrm>
        </p:spPr>
        <p:txBody>
          <a:bodyPr>
            <a:noAutofit/>
          </a:bodyPr>
          <a:lstStyle/>
          <a:p>
            <a:pPr marL="0" indent="0">
              <a:buNone/>
            </a:pPr>
            <a:r>
              <a:rPr lang="en-US" sz="2400" baseline="0" dirty="0">
                <a:solidFill>
                  <a:schemeClr val="tx1">
                    <a:lumMod val="75000"/>
                    <a:lumOff val="25000"/>
                  </a:schemeClr>
                </a:solidFill>
              </a:rPr>
              <a:t>Individual assessments</a:t>
            </a:r>
          </a:p>
          <a:p>
            <a:pPr marL="0" indent="0">
              <a:buNone/>
            </a:pPr>
            <a:endParaRPr lang="en-US" sz="2400" baseline="0" dirty="0">
              <a:solidFill>
                <a:schemeClr val="tx1">
                  <a:lumMod val="75000"/>
                  <a:lumOff val="25000"/>
                </a:schemeClr>
              </a:solidFill>
            </a:endParaRPr>
          </a:p>
          <a:p>
            <a:pPr marL="0" indent="0">
              <a:buNone/>
            </a:pPr>
            <a:r>
              <a:rPr lang="en-US" sz="2400" baseline="0" dirty="0">
                <a:solidFill>
                  <a:schemeClr val="tx1">
                    <a:lumMod val="75000"/>
                    <a:lumOff val="25000"/>
                  </a:schemeClr>
                </a:solidFill>
              </a:rPr>
              <a:t>Population-level monitoring</a:t>
            </a:r>
            <a:endParaRPr lang="en-US" altLang="en-US" sz="2400" dirty="0">
              <a:solidFill>
                <a:schemeClr val="tx1">
                  <a:lumMod val="75000"/>
                  <a:lumOff val="25000"/>
                </a:schemeClr>
              </a:solidFill>
            </a:endParaRPr>
          </a:p>
          <a:p>
            <a:pPr marL="0" indent="0">
              <a:buNone/>
            </a:pPr>
            <a:endParaRPr lang="en-US" altLang="en-US" sz="2400" dirty="0">
              <a:solidFill>
                <a:schemeClr val="tx1">
                  <a:lumMod val="75000"/>
                  <a:lumOff val="25000"/>
                </a:schemeClr>
              </a:solidFill>
            </a:endParaRPr>
          </a:p>
          <a:p>
            <a:pPr marL="0" indent="0">
              <a:buNone/>
            </a:pPr>
            <a:r>
              <a:rPr lang="en-US" altLang="en-US" sz="2400" dirty="0">
                <a:solidFill>
                  <a:schemeClr val="tx1">
                    <a:lumMod val="75000"/>
                    <a:lumOff val="25000"/>
                  </a:schemeClr>
                </a:solidFill>
              </a:rPr>
              <a:t>The</a:t>
            </a:r>
            <a:r>
              <a:rPr lang="en-US" altLang="en-US" sz="2400" baseline="0" dirty="0">
                <a:solidFill>
                  <a:schemeClr val="tx1">
                    <a:lumMod val="75000"/>
                    <a:lumOff val="25000"/>
                  </a:schemeClr>
                </a:solidFill>
              </a:rPr>
              <a:t> EDI is </a:t>
            </a:r>
            <a:r>
              <a:rPr lang="en-US" altLang="en-US" sz="2400" b="1" baseline="0" dirty="0">
                <a:solidFill>
                  <a:schemeClr val="tx1">
                    <a:lumMod val="75000"/>
                    <a:lumOff val="25000"/>
                  </a:schemeClr>
                </a:solidFill>
              </a:rPr>
              <a:t>not</a:t>
            </a:r>
            <a:r>
              <a:rPr lang="en-US" altLang="en-US" sz="2400" baseline="0" dirty="0">
                <a:solidFill>
                  <a:schemeClr val="tx1">
                    <a:lumMod val="75000"/>
                    <a:lumOff val="25000"/>
                  </a:schemeClr>
                </a:solidFill>
              </a:rPr>
              <a:t> a teacher or school evaluation.</a:t>
            </a:r>
          </a:p>
        </p:txBody>
      </p:sp>
      <p:sp>
        <p:nvSpPr>
          <p:cNvPr id="4" name="Oval 3">
            <a:extLst>
              <a:ext uri="{FF2B5EF4-FFF2-40B4-BE49-F238E27FC236}">
                <a16:creationId xmlns:a16="http://schemas.microsoft.com/office/drawing/2014/main" id="{D4FB61F6-B8DD-0BD1-C1E3-51FE88784058}"/>
              </a:ext>
            </a:extLst>
          </p:cNvPr>
          <p:cNvSpPr/>
          <p:nvPr/>
        </p:nvSpPr>
        <p:spPr>
          <a:xfrm>
            <a:off x="4178820" y="2330939"/>
            <a:ext cx="491089" cy="491089"/>
          </a:xfrm>
          <a:prstGeom prst="ellipse">
            <a:avLst/>
          </a:prstGeom>
          <a:solidFill>
            <a:srgbClr val="E91C2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37080671-C92E-3D2B-92BF-FFE9A03E0AE4}"/>
              </a:ext>
            </a:extLst>
          </p:cNvPr>
          <p:cNvSpPr/>
          <p:nvPr/>
        </p:nvSpPr>
        <p:spPr>
          <a:xfrm>
            <a:off x="4178818" y="3217230"/>
            <a:ext cx="491089" cy="491089"/>
          </a:xfrm>
          <a:prstGeom prst="ellipse">
            <a:avLst/>
          </a:prstGeom>
          <a:solidFill>
            <a:srgbClr val="E91C2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F121233-6DE7-6D84-36DE-1D2C40E470E6}"/>
              </a:ext>
            </a:extLst>
          </p:cNvPr>
          <p:cNvSpPr/>
          <p:nvPr/>
        </p:nvSpPr>
        <p:spPr>
          <a:xfrm>
            <a:off x="4178818" y="4103521"/>
            <a:ext cx="491089" cy="491089"/>
          </a:xfrm>
          <a:prstGeom prst="ellipse">
            <a:avLst/>
          </a:prstGeom>
          <a:solidFill>
            <a:srgbClr val="E91C2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AA5DC08C-1166-AF5E-0D25-350BA405267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69866" y="627253"/>
            <a:ext cx="2639884" cy="1117434"/>
          </a:xfrm>
          <a:prstGeom prst="rect">
            <a:avLst/>
          </a:prstGeom>
        </p:spPr>
      </p:pic>
    </p:spTree>
    <p:extLst>
      <p:ext uri="{BB962C8B-B14F-4D97-AF65-F5344CB8AC3E}">
        <p14:creationId xmlns:p14="http://schemas.microsoft.com/office/powerpoint/2010/main" val="1158533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19851" y="613492"/>
            <a:ext cx="10351719" cy="51057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1050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7275" y="0"/>
            <a:ext cx="5309560" cy="1325563"/>
          </a:xfrm>
        </p:spPr>
        <p:txBody>
          <a:bodyPr>
            <a:normAutofit/>
          </a:bodyPr>
          <a:lstStyle/>
          <a:p>
            <a:r>
              <a:rPr lang="en-US" sz="4000" dirty="0">
                <a:solidFill>
                  <a:schemeClr val="tx1">
                    <a:lumMod val="75000"/>
                    <a:lumOff val="25000"/>
                  </a:schemeClr>
                </a:solidFill>
                <a:latin typeface="+mn-lt"/>
              </a:rPr>
              <a:t>Data Collection History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47720" y="1215205"/>
            <a:ext cx="6699114" cy="5482696"/>
          </a:xfrm>
        </p:spPr>
      </p:pic>
      <p:pic>
        <p:nvPicPr>
          <p:cNvPr id="5" name="Picture 4">
            <a:extLst>
              <a:ext uri="{FF2B5EF4-FFF2-40B4-BE49-F238E27FC236}">
                <a16:creationId xmlns:a16="http://schemas.microsoft.com/office/drawing/2014/main" id="{8015CFD0-BE35-DEFB-A938-18A1E9F3E9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7720" y="289198"/>
            <a:ext cx="1139739" cy="538705"/>
          </a:xfrm>
          <a:prstGeom prst="rect">
            <a:avLst/>
          </a:prstGeom>
        </p:spPr>
      </p:pic>
      <p:pic>
        <p:nvPicPr>
          <p:cNvPr id="6" name="Picture 5">
            <a:extLst>
              <a:ext uri="{FF2B5EF4-FFF2-40B4-BE49-F238E27FC236}">
                <a16:creationId xmlns:a16="http://schemas.microsoft.com/office/drawing/2014/main" id="{7D45BEDE-5612-8D49-828D-CA99A5092496}"/>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8252494" y="2167780"/>
            <a:ext cx="3291786" cy="3298370"/>
          </a:xfrm>
          <a:prstGeom prst="rect">
            <a:avLst/>
          </a:prstGeom>
        </p:spPr>
      </p:pic>
    </p:spTree>
    <p:extLst>
      <p:ext uri="{BB962C8B-B14F-4D97-AF65-F5344CB8AC3E}">
        <p14:creationId xmlns:p14="http://schemas.microsoft.com/office/powerpoint/2010/main" val="3258601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92AA53-854B-43BA-0FBC-9DB9F415DB3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 name="Title 1"/>
          <p:cNvSpPr>
            <a:spLocks noGrp="1"/>
          </p:cNvSpPr>
          <p:nvPr>
            <p:ph type="title"/>
          </p:nvPr>
        </p:nvSpPr>
        <p:spPr>
          <a:xfrm>
            <a:off x="1445397" y="2766218"/>
            <a:ext cx="10515600" cy="1325563"/>
          </a:xfrm>
        </p:spPr>
        <p:txBody>
          <a:bodyPr>
            <a:normAutofit/>
          </a:bodyPr>
          <a:lstStyle/>
          <a:p>
            <a:r>
              <a:rPr lang="en-US" sz="4800" dirty="0">
                <a:solidFill>
                  <a:schemeClr val="bg1"/>
                </a:solidFill>
                <a:latin typeface="+mn-lt"/>
              </a:rPr>
              <a:t>EDI Overall Vulnerability in BC </a:t>
            </a:r>
          </a:p>
        </p:txBody>
      </p:sp>
      <p:pic>
        <p:nvPicPr>
          <p:cNvPr id="6" name="Picture 5">
            <a:extLst>
              <a:ext uri="{FF2B5EF4-FFF2-40B4-BE49-F238E27FC236}">
                <a16:creationId xmlns:a16="http://schemas.microsoft.com/office/drawing/2014/main" id="{1E54AF7C-9643-D573-870E-8110A288C23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21113" y="5315779"/>
            <a:ext cx="2639884" cy="1117434"/>
          </a:xfrm>
          <a:prstGeom prst="rect">
            <a:avLst/>
          </a:prstGeom>
        </p:spPr>
      </p:pic>
      <p:sp>
        <p:nvSpPr>
          <p:cNvPr id="8" name="Oval 7">
            <a:extLst>
              <a:ext uri="{FF2B5EF4-FFF2-40B4-BE49-F238E27FC236}">
                <a16:creationId xmlns:a16="http://schemas.microsoft.com/office/drawing/2014/main" id="{3342F757-EF55-80F5-0CBE-BA9DB15055A5}"/>
              </a:ext>
            </a:extLst>
          </p:cNvPr>
          <p:cNvSpPr/>
          <p:nvPr/>
        </p:nvSpPr>
        <p:spPr>
          <a:xfrm>
            <a:off x="378597" y="2971799"/>
            <a:ext cx="914400" cy="914400"/>
          </a:xfrm>
          <a:prstGeom prst="ellipse">
            <a:avLst/>
          </a:prstGeom>
          <a:solidFill>
            <a:srgbClr val="E9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1570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404" y="2359152"/>
            <a:ext cx="1918769" cy="2116836"/>
          </a:xfrm>
          <a:prstGeom prst="rect">
            <a:avLst/>
          </a:prstGeom>
        </p:spPr>
      </p:pic>
      <p:pic>
        <p:nvPicPr>
          <p:cNvPr id="2" name="Picture 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63579" y="1581912"/>
            <a:ext cx="10074348" cy="4498847"/>
          </a:xfrm>
          <a:prstGeom prst="rect">
            <a:avLst/>
          </a:prstGeom>
        </p:spPr>
      </p:pic>
      <p:sp>
        <p:nvSpPr>
          <p:cNvPr id="8" name="Title 1"/>
          <p:cNvSpPr txBox="1">
            <a:spLocks/>
          </p:cNvSpPr>
          <p:nvPr/>
        </p:nvSpPr>
        <p:spPr>
          <a:xfrm>
            <a:off x="838200" y="128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tx1">
                    <a:lumMod val="75000"/>
                    <a:lumOff val="25000"/>
                  </a:schemeClr>
                </a:solidFill>
              </a:rPr>
              <a:t>BC Overall Vulnerability, Over Time, Wave 2 – Wave 8</a:t>
            </a:r>
          </a:p>
        </p:txBody>
      </p:sp>
      <p:pic>
        <p:nvPicPr>
          <p:cNvPr id="13" name="Picture 12">
            <a:extLst>
              <a:ext uri="{FF2B5EF4-FFF2-40B4-BE49-F238E27FC236}">
                <a16:creationId xmlns:a16="http://schemas.microsoft.com/office/drawing/2014/main" id="{AE2215D3-6A16-CC65-F0E6-4B55F48F5C4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43190" y="364628"/>
            <a:ext cx="1139739" cy="538705"/>
          </a:xfrm>
          <a:prstGeom prst="rect">
            <a:avLst/>
          </a:prstGeom>
        </p:spPr>
      </p:pic>
      <p:sp>
        <p:nvSpPr>
          <p:cNvPr id="15" name="Oval 14">
            <a:extLst>
              <a:ext uri="{FF2B5EF4-FFF2-40B4-BE49-F238E27FC236}">
                <a16:creationId xmlns:a16="http://schemas.microsoft.com/office/drawing/2014/main" id="{F5C5B86B-B4FB-F5F1-18BE-53254DE9CB47}"/>
              </a:ext>
            </a:extLst>
          </p:cNvPr>
          <p:cNvSpPr/>
          <p:nvPr/>
        </p:nvSpPr>
        <p:spPr>
          <a:xfrm>
            <a:off x="309071" y="419081"/>
            <a:ext cx="429797" cy="429797"/>
          </a:xfrm>
          <a:prstGeom prst="ellipse">
            <a:avLst/>
          </a:prstGeom>
          <a:solidFill>
            <a:srgbClr val="E9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76776" y="4391026"/>
            <a:ext cx="4648200" cy="514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995612" y="5938506"/>
            <a:ext cx="4730131" cy="674440"/>
            <a:chOff x="2995612" y="6033756"/>
            <a:chExt cx="4730131" cy="674440"/>
          </a:xfrm>
        </p:grpSpPr>
        <p:pic>
          <p:nvPicPr>
            <p:cNvPr id="7" name="Picture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995612" y="6033756"/>
              <a:ext cx="4676775" cy="657225"/>
            </a:xfrm>
            <a:prstGeom prst="rect">
              <a:avLst/>
            </a:prstGeom>
          </p:spPr>
        </p:pic>
        <p:sp>
          <p:nvSpPr>
            <p:cNvPr id="5" name="TextBox 4"/>
            <p:cNvSpPr txBox="1"/>
            <p:nvPr/>
          </p:nvSpPr>
          <p:spPr>
            <a:xfrm>
              <a:off x="3508065" y="6122086"/>
              <a:ext cx="1895476" cy="584775"/>
            </a:xfrm>
            <a:prstGeom prst="rect">
              <a:avLst/>
            </a:prstGeom>
            <a:solidFill>
              <a:schemeClr val="bg1"/>
            </a:solidFill>
            <a:ln>
              <a:solidFill>
                <a:schemeClr val="bg1"/>
              </a:solidFill>
            </a:ln>
          </p:spPr>
          <p:txBody>
            <a:bodyPr wrap="square" rtlCol="0">
              <a:spAutoFit/>
            </a:bodyPr>
            <a:lstStyle/>
            <a:p>
              <a:r>
                <a:rPr lang="en-US" sz="1600" dirty="0"/>
                <a:t>Long-term Trend:</a:t>
              </a:r>
            </a:p>
            <a:p>
              <a:r>
                <a:rPr lang="en-US" sz="1600" dirty="0"/>
                <a:t>Meaningful Increase</a:t>
              </a:r>
            </a:p>
          </p:txBody>
        </p:sp>
        <p:sp>
          <p:nvSpPr>
            <p:cNvPr id="10" name="TextBox 9"/>
            <p:cNvSpPr txBox="1"/>
            <p:nvPr/>
          </p:nvSpPr>
          <p:spPr>
            <a:xfrm>
              <a:off x="5915993" y="6123421"/>
              <a:ext cx="1809750" cy="584775"/>
            </a:xfrm>
            <a:prstGeom prst="rect">
              <a:avLst/>
            </a:prstGeom>
            <a:solidFill>
              <a:schemeClr val="bg1"/>
            </a:solidFill>
          </p:spPr>
          <p:txBody>
            <a:bodyPr wrap="square" rtlCol="0">
              <a:spAutoFit/>
            </a:bodyPr>
            <a:lstStyle/>
            <a:p>
              <a:r>
                <a:rPr lang="en-US" sz="1600" dirty="0"/>
                <a:t>Short-term Trend: Stable</a:t>
              </a:r>
            </a:p>
          </p:txBody>
        </p:sp>
      </p:grpSp>
    </p:spTree>
    <p:extLst>
      <p:ext uri="{BB962C8B-B14F-4D97-AF65-F5344CB8AC3E}">
        <p14:creationId xmlns:p14="http://schemas.microsoft.com/office/powerpoint/2010/main" val="2537556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199" y="970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tx1">
                    <a:lumMod val="75000"/>
                    <a:lumOff val="25000"/>
                  </a:schemeClr>
                </a:solidFill>
              </a:rPr>
              <a:t>Overall Vulnerability, BC School Districts: Wave 8</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57080" y="1170743"/>
            <a:ext cx="6432500" cy="5403773"/>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10630" y="4410855"/>
            <a:ext cx="4482253" cy="2339953"/>
          </a:xfrm>
          <a:prstGeom prst="rect">
            <a:avLst/>
          </a:prstGeom>
        </p:spPr>
      </p:pic>
      <p:sp>
        <p:nvSpPr>
          <p:cNvPr id="9" name="Rectangle 8"/>
          <p:cNvSpPr/>
          <p:nvPr/>
        </p:nvSpPr>
        <p:spPr>
          <a:xfrm>
            <a:off x="1564231" y="1170743"/>
            <a:ext cx="10972800" cy="5638800"/>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15563" y="2650689"/>
            <a:ext cx="10041924" cy="869469"/>
          </a:xfrm>
          <a:prstGeom prst="rect">
            <a:avLst/>
          </a:prstGeom>
          <a:noFill/>
        </p:spPr>
        <p:txBody>
          <a:bodyPr wrap="square" rtlCol="0">
            <a:spAutoFit/>
          </a:bodyPr>
          <a:lstStyle/>
          <a:p>
            <a:r>
              <a:rPr lang="en-US" sz="4000" dirty="0">
                <a:solidFill>
                  <a:schemeClr val="tx1">
                    <a:lumMod val="85000"/>
                    <a:lumOff val="15000"/>
                  </a:schemeClr>
                </a:solidFill>
              </a:rPr>
              <a:t>School District Range = 22% – 72.0%</a:t>
            </a:r>
          </a:p>
          <a:p>
            <a:endParaRPr lang="en-US" sz="1050" dirty="0">
              <a:solidFill>
                <a:schemeClr val="tx1">
                  <a:lumMod val="85000"/>
                  <a:lumOff val="15000"/>
                </a:schemeClr>
              </a:solidFill>
            </a:endParaRPr>
          </a:p>
        </p:txBody>
      </p:sp>
      <p:sp>
        <p:nvSpPr>
          <p:cNvPr id="2" name="TextBox 1"/>
          <p:cNvSpPr txBox="1"/>
          <p:nvPr/>
        </p:nvSpPr>
        <p:spPr>
          <a:xfrm>
            <a:off x="2215563" y="1572976"/>
            <a:ext cx="1931004" cy="923330"/>
          </a:xfrm>
          <a:prstGeom prst="rect">
            <a:avLst/>
          </a:prstGeom>
          <a:noFill/>
        </p:spPr>
        <p:txBody>
          <a:bodyPr wrap="square" rtlCol="0">
            <a:spAutoFit/>
          </a:bodyPr>
          <a:lstStyle/>
          <a:p>
            <a:r>
              <a:rPr lang="en-US" sz="5400" dirty="0"/>
              <a:t>32.9%</a:t>
            </a:r>
          </a:p>
        </p:txBody>
      </p:sp>
      <p:pic>
        <p:nvPicPr>
          <p:cNvPr id="14" name="Picture 13">
            <a:extLst>
              <a:ext uri="{FF2B5EF4-FFF2-40B4-BE49-F238E27FC236}">
                <a16:creationId xmlns:a16="http://schemas.microsoft.com/office/drawing/2014/main" id="{E07AC1AA-05C2-42B0-EB24-2C7574D4CE6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43190" y="364628"/>
            <a:ext cx="1139739" cy="538705"/>
          </a:xfrm>
          <a:prstGeom prst="rect">
            <a:avLst/>
          </a:prstGeom>
        </p:spPr>
      </p:pic>
      <p:sp>
        <p:nvSpPr>
          <p:cNvPr id="17" name="Oval 16">
            <a:extLst>
              <a:ext uri="{FF2B5EF4-FFF2-40B4-BE49-F238E27FC236}">
                <a16:creationId xmlns:a16="http://schemas.microsoft.com/office/drawing/2014/main" id="{49E39F74-018A-8738-4390-B25A047CDDA0}"/>
              </a:ext>
            </a:extLst>
          </p:cNvPr>
          <p:cNvSpPr/>
          <p:nvPr/>
        </p:nvSpPr>
        <p:spPr>
          <a:xfrm>
            <a:off x="309071" y="419081"/>
            <a:ext cx="429797" cy="429797"/>
          </a:xfrm>
          <a:prstGeom prst="ellipse">
            <a:avLst/>
          </a:prstGeom>
          <a:solidFill>
            <a:srgbClr val="E9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36019" y="3512138"/>
            <a:ext cx="8766664" cy="707886"/>
          </a:xfrm>
          <a:prstGeom prst="rect">
            <a:avLst/>
          </a:prstGeom>
          <a:noFill/>
        </p:spPr>
        <p:txBody>
          <a:bodyPr wrap="square" rtlCol="0">
            <a:spAutoFit/>
          </a:bodyPr>
          <a:lstStyle/>
          <a:p>
            <a:r>
              <a:rPr lang="en-US" sz="4000" dirty="0" err="1">
                <a:solidFill>
                  <a:schemeClr val="tx1">
                    <a:lumMod val="85000"/>
                    <a:lumOff val="15000"/>
                  </a:schemeClr>
                </a:solidFill>
              </a:rPr>
              <a:t>Neighbourhood</a:t>
            </a:r>
            <a:r>
              <a:rPr lang="en-US" sz="4000" dirty="0">
                <a:solidFill>
                  <a:schemeClr val="tx1">
                    <a:lumMod val="85000"/>
                    <a:lumOff val="15000"/>
                  </a:schemeClr>
                </a:solidFill>
              </a:rPr>
              <a:t> Range = 13% – 72.0% </a:t>
            </a:r>
          </a:p>
        </p:txBody>
      </p:sp>
    </p:spTree>
    <p:extLst>
      <p:ext uri="{BB962C8B-B14F-4D97-AF65-F5344CB8AC3E}">
        <p14:creationId xmlns:p14="http://schemas.microsoft.com/office/powerpoint/2010/main" val="165901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15CFD0-BE35-DEFB-A938-18A1E9F3E9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77966" y="5919531"/>
            <a:ext cx="1355752" cy="640805"/>
          </a:xfrm>
          <a:prstGeom prst="rect">
            <a:avLst/>
          </a:prstGeom>
        </p:spPr>
      </p:pic>
      <p:sp>
        <p:nvSpPr>
          <p:cNvPr id="8" name="Title 1"/>
          <p:cNvSpPr txBox="1">
            <a:spLocks/>
          </p:cNvSpPr>
          <p:nvPr/>
        </p:nvSpPr>
        <p:spPr>
          <a:xfrm>
            <a:off x="1845732" y="28919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tx1">
                    <a:lumMod val="75000"/>
                    <a:lumOff val="25000"/>
                  </a:schemeClr>
                </a:solidFill>
                <a:latin typeface="+mn-lt"/>
              </a:rPr>
              <a:t>New Reporting Metrics: EDI Outcomes</a:t>
            </a:r>
          </a:p>
        </p:txBody>
      </p:sp>
      <p:pic>
        <p:nvPicPr>
          <p:cNvPr id="7" name="Picture 6">
            <a:extLst>
              <a:ext uri="{FF2B5EF4-FFF2-40B4-BE49-F238E27FC236}">
                <a16:creationId xmlns:a16="http://schemas.microsoft.com/office/drawing/2014/main" id="{9444BC47-B046-F7D1-1E1F-C889C68510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28707" y="1121435"/>
            <a:ext cx="9195034" cy="1470782"/>
          </a:xfrm>
          <a:prstGeom prst="rect">
            <a:avLst/>
          </a:prstGeom>
        </p:spPr>
      </p:pic>
      <p:pic>
        <p:nvPicPr>
          <p:cNvPr id="10" name="Picture 9">
            <a:extLst>
              <a:ext uri="{FF2B5EF4-FFF2-40B4-BE49-F238E27FC236}">
                <a16:creationId xmlns:a16="http://schemas.microsoft.com/office/drawing/2014/main" id="{D7CC4F95-D6B2-2162-D8FC-C3AD72FE264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4971" y="2359307"/>
            <a:ext cx="11127641" cy="3834459"/>
          </a:xfrm>
          <a:prstGeom prst="rect">
            <a:avLst/>
          </a:prstGeom>
        </p:spPr>
      </p:pic>
    </p:spTree>
    <p:extLst>
      <p:ext uri="{BB962C8B-B14F-4D97-AF65-F5344CB8AC3E}">
        <p14:creationId xmlns:p14="http://schemas.microsoft.com/office/powerpoint/2010/main" val="1236295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45663" y="63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tx1">
                    <a:lumMod val="75000"/>
                    <a:lumOff val="25000"/>
                  </a:schemeClr>
                </a:solidFill>
              </a:rPr>
              <a:t>BC Overall Outcomes, Over Time, Wave 2 – Wave 8</a:t>
            </a:r>
          </a:p>
        </p:txBody>
      </p:sp>
      <p:pic>
        <p:nvPicPr>
          <p:cNvPr id="3" name="Content Placeholder 2"/>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1023016" y="1454227"/>
            <a:ext cx="10693106" cy="4722736"/>
          </a:xfrm>
        </p:spPr>
      </p:pic>
      <p:pic>
        <p:nvPicPr>
          <p:cNvPr id="4" name="Picture 3">
            <a:extLst>
              <a:ext uri="{FF2B5EF4-FFF2-40B4-BE49-F238E27FC236}">
                <a16:creationId xmlns:a16="http://schemas.microsoft.com/office/drawing/2014/main" id="{FCA53895-19DE-C208-A72D-FA74B0C8B81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43190" y="364628"/>
            <a:ext cx="1139739" cy="538705"/>
          </a:xfrm>
          <a:prstGeom prst="rect">
            <a:avLst/>
          </a:prstGeom>
        </p:spPr>
      </p:pic>
      <p:sp>
        <p:nvSpPr>
          <p:cNvPr id="11" name="Oval 10">
            <a:extLst>
              <a:ext uri="{FF2B5EF4-FFF2-40B4-BE49-F238E27FC236}">
                <a16:creationId xmlns:a16="http://schemas.microsoft.com/office/drawing/2014/main" id="{9CA1F7EE-9A57-016F-3C19-925D519DEC65}"/>
              </a:ext>
            </a:extLst>
          </p:cNvPr>
          <p:cNvSpPr/>
          <p:nvPr/>
        </p:nvSpPr>
        <p:spPr>
          <a:xfrm>
            <a:off x="309071" y="419081"/>
            <a:ext cx="429797" cy="429797"/>
          </a:xfrm>
          <a:prstGeom prst="ellipse">
            <a:avLst/>
          </a:prstGeom>
          <a:solidFill>
            <a:srgbClr val="E9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359479" y="1714500"/>
            <a:ext cx="938892" cy="2449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50771" y="1684561"/>
            <a:ext cx="938892" cy="2525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91048" y="1676397"/>
            <a:ext cx="938892" cy="2449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06833" y="1624691"/>
            <a:ext cx="938892" cy="2449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814457" y="1638300"/>
            <a:ext cx="938892" cy="2449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938407" y="1602921"/>
            <a:ext cx="938892" cy="2449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948057" y="1454227"/>
            <a:ext cx="1221924" cy="2603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7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solidFill>
                  <a:schemeClr val="tx1">
                    <a:lumMod val="75000"/>
                    <a:lumOff val="25000"/>
                  </a:schemeClr>
                </a:solidFill>
              </a:rPr>
              <a:t>These slides provide an overview of the Early Development Instrument (EDI), summary of BC EDI Wave 8 data, and some template slides for you to add your own EDI Data. </a:t>
            </a:r>
          </a:p>
          <a:p>
            <a:pPr marL="0" indent="0">
              <a:buNone/>
            </a:pPr>
            <a:endParaRPr lang="en-US" sz="800" dirty="0">
              <a:solidFill>
                <a:schemeClr val="tx1">
                  <a:lumMod val="75000"/>
                  <a:lumOff val="25000"/>
                </a:schemeClr>
              </a:solidFill>
            </a:endParaRPr>
          </a:p>
          <a:p>
            <a:pPr marL="0" indent="0">
              <a:buNone/>
            </a:pPr>
            <a:r>
              <a:rPr lang="en-US" dirty="0">
                <a:solidFill>
                  <a:schemeClr val="tx1">
                    <a:lumMod val="75000"/>
                    <a:lumOff val="25000"/>
                  </a:schemeClr>
                </a:solidFill>
              </a:rPr>
              <a:t>Note: There are a lot of slides in this deck! We have included a number of “example” slides to assist with data interpretation. These example slides are hidden (will not be shown when in ‘slide show’ mode) and you can delete them as you craft your own presentation.</a:t>
            </a:r>
          </a:p>
          <a:p>
            <a:pPr marL="0" indent="0">
              <a:buNone/>
            </a:pPr>
            <a:endParaRPr lang="en-US" sz="800" dirty="0">
              <a:solidFill>
                <a:schemeClr val="tx1">
                  <a:lumMod val="75000"/>
                  <a:lumOff val="25000"/>
                </a:schemeClr>
              </a:solidFill>
            </a:endParaRPr>
          </a:p>
          <a:p>
            <a:pPr marL="0" indent="0">
              <a:buNone/>
            </a:pPr>
            <a:r>
              <a:rPr lang="en-US" dirty="0">
                <a:solidFill>
                  <a:schemeClr val="tx1">
                    <a:lumMod val="75000"/>
                    <a:lumOff val="25000"/>
                  </a:schemeClr>
                </a:solidFill>
              </a:rPr>
              <a:t>The </a:t>
            </a:r>
            <a:r>
              <a:rPr lang="en-US" i="1" dirty="0">
                <a:solidFill>
                  <a:schemeClr val="tx1">
                    <a:lumMod val="75000"/>
                    <a:lumOff val="25000"/>
                  </a:schemeClr>
                </a:solidFill>
              </a:rPr>
              <a:t>Technical Guide </a:t>
            </a:r>
            <a:r>
              <a:rPr lang="en-US" dirty="0">
                <a:solidFill>
                  <a:schemeClr val="tx1">
                    <a:lumMod val="75000"/>
                    <a:lumOff val="25000"/>
                  </a:schemeClr>
                </a:solidFill>
              </a:rPr>
              <a:t>found in the </a:t>
            </a:r>
            <a:r>
              <a:rPr lang="en-US" i="1" dirty="0">
                <a:solidFill>
                  <a:schemeClr val="tx1">
                    <a:lumMod val="75000"/>
                    <a:lumOff val="25000"/>
                  </a:schemeClr>
                </a:solidFill>
              </a:rPr>
              <a:t>Resources Module </a:t>
            </a:r>
            <a:r>
              <a:rPr lang="en-US" dirty="0">
                <a:solidFill>
                  <a:schemeClr val="tx1">
                    <a:lumMod val="75000"/>
                    <a:lumOff val="25000"/>
                  </a:schemeClr>
                </a:solidFill>
              </a:rPr>
              <a:t>of the EDI Data Dashboard has helpful tips and explanations.</a:t>
            </a:r>
            <a:r>
              <a:rPr lang="en-US" i="1" dirty="0">
                <a:solidFill>
                  <a:schemeClr val="tx1">
                    <a:lumMod val="75000"/>
                    <a:lumOff val="25000"/>
                  </a:schemeClr>
                </a:solidFill>
              </a:rPr>
              <a:t> </a:t>
            </a:r>
            <a:endParaRPr lang="en-US" dirty="0">
              <a:solidFill>
                <a:schemeClr val="tx1">
                  <a:lumMod val="75000"/>
                  <a:lumOff val="25000"/>
                </a:schemeClr>
              </a:solidFill>
            </a:endParaRPr>
          </a:p>
          <a:p>
            <a:pPr marL="0" indent="0">
              <a:buNone/>
            </a:pPr>
            <a:endParaRPr lang="en-US" sz="800" dirty="0"/>
          </a:p>
        </p:txBody>
      </p:sp>
      <p:sp>
        <p:nvSpPr>
          <p:cNvPr id="4" name="Title 1"/>
          <p:cNvSpPr txBox="1">
            <a:spLocks/>
          </p:cNvSpPr>
          <p:nvPr/>
        </p:nvSpPr>
        <p:spPr>
          <a:xfrm>
            <a:off x="838200" y="128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tx1">
                    <a:lumMod val="75000"/>
                    <a:lumOff val="25000"/>
                  </a:schemeClr>
                </a:solidFill>
              </a:rPr>
              <a:t>EDI Data Dashboard Presentation Slides Template</a:t>
            </a:r>
          </a:p>
        </p:txBody>
      </p:sp>
      <p:pic>
        <p:nvPicPr>
          <p:cNvPr id="5" name="Picture 4">
            <a:extLst>
              <a:ext uri="{FF2B5EF4-FFF2-40B4-BE49-F238E27FC236}">
                <a16:creationId xmlns:a16="http://schemas.microsoft.com/office/drawing/2014/main" id="{AE2215D3-6A16-CC65-F0E6-4B55F48F5C4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02513" y="6122531"/>
            <a:ext cx="1139739" cy="538705"/>
          </a:xfrm>
          <a:prstGeom prst="rect">
            <a:avLst/>
          </a:prstGeom>
        </p:spPr>
      </p:pic>
      <p:sp>
        <p:nvSpPr>
          <p:cNvPr id="6" name="Oval 5">
            <a:extLst>
              <a:ext uri="{FF2B5EF4-FFF2-40B4-BE49-F238E27FC236}">
                <a16:creationId xmlns:a16="http://schemas.microsoft.com/office/drawing/2014/main" id="{F5C5B86B-B4FB-F5F1-18BE-53254DE9CB47}"/>
              </a:ext>
            </a:extLst>
          </p:cNvPr>
          <p:cNvSpPr/>
          <p:nvPr/>
        </p:nvSpPr>
        <p:spPr>
          <a:xfrm>
            <a:off x="309071" y="419081"/>
            <a:ext cx="429797" cy="429797"/>
          </a:xfrm>
          <a:prstGeom prst="ellipse">
            <a:avLst/>
          </a:prstGeom>
          <a:solidFill>
            <a:srgbClr val="E9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4341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92AA53-854B-43BA-0FBC-9DB9F415DB3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445397" y="2766218"/>
            <a:ext cx="10515600" cy="1325563"/>
          </a:xfrm>
        </p:spPr>
        <p:txBody>
          <a:bodyPr>
            <a:normAutofit/>
          </a:bodyPr>
          <a:lstStyle/>
          <a:p>
            <a:r>
              <a:rPr lang="en-US" sz="4800" dirty="0">
                <a:solidFill>
                  <a:schemeClr val="bg1"/>
                </a:solidFill>
                <a:latin typeface="+mn-lt"/>
              </a:rPr>
              <a:t>EDI Scales &amp; Subscales</a:t>
            </a:r>
          </a:p>
        </p:txBody>
      </p:sp>
      <p:pic>
        <p:nvPicPr>
          <p:cNvPr id="6" name="Picture 5">
            <a:extLst>
              <a:ext uri="{FF2B5EF4-FFF2-40B4-BE49-F238E27FC236}">
                <a16:creationId xmlns:a16="http://schemas.microsoft.com/office/drawing/2014/main" id="{1E54AF7C-9643-D573-870E-8110A288C23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21113" y="5315779"/>
            <a:ext cx="2639884" cy="1117434"/>
          </a:xfrm>
          <a:prstGeom prst="rect">
            <a:avLst/>
          </a:prstGeom>
        </p:spPr>
      </p:pic>
      <p:sp>
        <p:nvSpPr>
          <p:cNvPr id="3" name="Oval 2">
            <a:extLst>
              <a:ext uri="{FF2B5EF4-FFF2-40B4-BE49-F238E27FC236}">
                <a16:creationId xmlns:a16="http://schemas.microsoft.com/office/drawing/2014/main" id="{8220DC5E-B379-7788-99DE-059D7F378324}"/>
              </a:ext>
            </a:extLst>
          </p:cNvPr>
          <p:cNvSpPr/>
          <p:nvPr/>
        </p:nvSpPr>
        <p:spPr>
          <a:xfrm>
            <a:off x="378597" y="2971799"/>
            <a:ext cx="914400" cy="914400"/>
          </a:xfrm>
          <a:prstGeom prst="ellipse">
            <a:avLst/>
          </a:prstGeom>
          <a:solidFill>
            <a:srgbClr val="E9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806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9C4CD5-53CD-A0AB-1EAB-7CED10093A9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03143" y="2466856"/>
            <a:ext cx="10198257" cy="3215130"/>
          </a:xfrm>
          <a:prstGeom prst="rect">
            <a:avLst/>
          </a:prstGeom>
        </p:spPr>
      </p:pic>
      <p:pic>
        <p:nvPicPr>
          <p:cNvPr id="3" name="Picture 2">
            <a:extLst>
              <a:ext uri="{FF2B5EF4-FFF2-40B4-BE49-F238E27FC236}">
                <a16:creationId xmlns:a16="http://schemas.microsoft.com/office/drawing/2014/main" id="{8015CFD0-BE35-DEFB-A938-18A1E9F3E9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77966" y="5919531"/>
            <a:ext cx="1355752" cy="640805"/>
          </a:xfrm>
          <a:prstGeom prst="rect">
            <a:avLst/>
          </a:prstGeom>
        </p:spPr>
      </p:pic>
      <p:sp>
        <p:nvSpPr>
          <p:cNvPr id="8" name="Title 1"/>
          <p:cNvSpPr txBox="1">
            <a:spLocks/>
          </p:cNvSpPr>
          <p:nvPr/>
        </p:nvSpPr>
        <p:spPr>
          <a:xfrm>
            <a:off x="64402" y="311174"/>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tx1">
                    <a:lumMod val="75000"/>
                    <a:lumOff val="25000"/>
                  </a:schemeClr>
                </a:solidFill>
                <a:latin typeface="+mn-lt"/>
              </a:rPr>
              <a:t>New Reporting Metrics: EDI Outcomes</a:t>
            </a:r>
          </a:p>
        </p:txBody>
      </p:sp>
      <p:pic>
        <p:nvPicPr>
          <p:cNvPr id="9" name="Picture 8">
            <a:extLst>
              <a:ext uri="{FF2B5EF4-FFF2-40B4-BE49-F238E27FC236}">
                <a16:creationId xmlns:a16="http://schemas.microsoft.com/office/drawing/2014/main" id="{22E6CDAF-9E06-0472-677C-40128FF2CF6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14899" y="1121435"/>
            <a:ext cx="5908841" cy="1470782"/>
          </a:xfrm>
          <a:prstGeom prst="rect">
            <a:avLst/>
          </a:prstGeom>
        </p:spPr>
      </p:pic>
    </p:spTree>
    <p:extLst>
      <p:ext uri="{BB962C8B-B14F-4D97-AF65-F5344CB8AC3E}">
        <p14:creationId xmlns:p14="http://schemas.microsoft.com/office/powerpoint/2010/main" val="673375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663" y="13233"/>
            <a:ext cx="10515600" cy="1325563"/>
          </a:xfrm>
        </p:spPr>
        <p:txBody>
          <a:bodyPr>
            <a:normAutofit/>
          </a:bodyPr>
          <a:lstStyle/>
          <a:p>
            <a:r>
              <a:rPr lang="en-US" sz="3200" dirty="0">
                <a:solidFill>
                  <a:schemeClr val="tx1">
                    <a:lumMod val="75000"/>
                    <a:lumOff val="25000"/>
                  </a:schemeClr>
                </a:solidFill>
              </a:rPr>
              <a:t>Wave 8: Scale-level Outcomes, Five Scales</a:t>
            </a:r>
          </a:p>
        </p:txBody>
      </p:sp>
      <p:pic>
        <p:nvPicPr>
          <p:cNvPr id="6" name="Content Placeholder 5"/>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499268" y="1659466"/>
            <a:ext cx="10836421" cy="4534430"/>
          </a:xfrm>
        </p:spPr>
      </p:pic>
      <p:sp>
        <p:nvSpPr>
          <p:cNvPr id="3" name="Rectangle 2"/>
          <p:cNvSpPr/>
          <p:nvPr/>
        </p:nvSpPr>
        <p:spPr>
          <a:xfrm>
            <a:off x="3823855" y="2171700"/>
            <a:ext cx="7679624" cy="538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1D56063-B746-8653-F5C9-B3712A6AFE5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43190" y="364628"/>
            <a:ext cx="1139739" cy="538705"/>
          </a:xfrm>
          <a:prstGeom prst="rect">
            <a:avLst/>
          </a:prstGeom>
        </p:spPr>
      </p:pic>
      <p:sp>
        <p:nvSpPr>
          <p:cNvPr id="12" name="Rectangle 11">
            <a:extLst>
              <a:ext uri="{FF2B5EF4-FFF2-40B4-BE49-F238E27FC236}">
                <a16:creationId xmlns:a16="http://schemas.microsoft.com/office/drawing/2014/main" id="{1BDE9519-F9FA-BF7A-7BB0-BB74BC3D6799}"/>
              </a:ext>
            </a:extLst>
          </p:cNvPr>
          <p:cNvSpPr/>
          <p:nvPr/>
        </p:nvSpPr>
        <p:spPr>
          <a:xfrm>
            <a:off x="3928754" y="2793905"/>
            <a:ext cx="7679624" cy="538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F6CC29C-7F83-255E-F572-C27E99F1534F}"/>
              </a:ext>
            </a:extLst>
          </p:cNvPr>
          <p:cNvSpPr/>
          <p:nvPr/>
        </p:nvSpPr>
        <p:spPr>
          <a:xfrm>
            <a:off x="3656065" y="3370493"/>
            <a:ext cx="7679624" cy="656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C1BFD51-4492-A44A-5807-F4BA62C8559F}"/>
              </a:ext>
            </a:extLst>
          </p:cNvPr>
          <p:cNvSpPr/>
          <p:nvPr/>
        </p:nvSpPr>
        <p:spPr>
          <a:xfrm>
            <a:off x="3299360" y="4027220"/>
            <a:ext cx="7851569" cy="493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3210D15-FFFD-FE65-C8B6-DC7AED9EBCBC}"/>
              </a:ext>
            </a:extLst>
          </p:cNvPr>
          <p:cNvSpPr/>
          <p:nvPr/>
        </p:nvSpPr>
        <p:spPr>
          <a:xfrm>
            <a:off x="3633435" y="4603808"/>
            <a:ext cx="7679624" cy="538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3E3767C-C167-6347-3944-743286D2AC7F}"/>
              </a:ext>
            </a:extLst>
          </p:cNvPr>
          <p:cNvSpPr/>
          <p:nvPr/>
        </p:nvSpPr>
        <p:spPr>
          <a:xfrm>
            <a:off x="309071" y="419081"/>
            <a:ext cx="429797" cy="429797"/>
          </a:xfrm>
          <a:prstGeom prst="ellipse">
            <a:avLst/>
          </a:prstGeom>
          <a:solidFill>
            <a:srgbClr val="E9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806911" y="1755609"/>
            <a:ext cx="1319569" cy="292648"/>
          </a:xfrm>
          <a:prstGeom prst="rect">
            <a:avLst/>
          </a:prstGeom>
        </p:spPr>
      </p:pic>
      <p:pic>
        <p:nvPicPr>
          <p:cNvPr id="18" name="Content Placeholder 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371225" y="1686898"/>
            <a:ext cx="1262210" cy="354844"/>
          </a:xfrm>
          <a:prstGeom prst="rect">
            <a:avLst/>
          </a:prstGeom>
        </p:spPr>
      </p:pic>
    </p:spTree>
    <p:extLst>
      <p:ext uri="{BB962C8B-B14F-4D97-AF65-F5344CB8AC3E}">
        <p14:creationId xmlns:p14="http://schemas.microsoft.com/office/powerpoint/2010/main" val="95401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10139669"/>
              </p:ext>
            </p:extLst>
          </p:nvPr>
        </p:nvGraphicFramePr>
        <p:xfrm>
          <a:off x="475785" y="1531434"/>
          <a:ext cx="11524872" cy="532656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rot="16200000">
            <a:off x="1079377" y="3500750"/>
            <a:ext cx="3335870"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b="0" i="0" u="none" strike="noStrike" kern="1200" cap="none" spc="0" normalizeH="0" baseline="0" noProof="0" dirty="0">
                <a:ln>
                  <a:noFill/>
                </a:ln>
                <a:solidFill>
                  <a:schemeClr val="bg2">
                    <a:lumMod val="25000"/>
                  </a:schemeClr>
                </a:solidFill>
                <a:effectLst/>
                <a:uLnTx/>
                <a:uFillTx/>
                <a:latin typeface="Calibri" panose="020F0502020204030204" pitchFamily="34" charset="0"/>
                <a:ea typeface=""/>
                <a:cs typeface="Calibri" panose="020F0502020204030204" pitchFamily="34" charset="0"/>
              </a:rPr>
              <a:t>Percent </a:t>
            </a:r>
            <a:r>
              <a:rPr kumimoji="0" lang="en-CA" i="0" u="none" strike="noStrike" kern="1200" cap="none" spc="0" normalizeH="0" baseline="0" noProof="0" dirty="0">
                <a:ln>
                  <a:noFill/>
                </a:ln>
                <a:solidFill>
                  <a:schemeClr val="bg2">
                    <a:lumMod val="25000"/>
                  </a:schemeClr>
                </a:solidFill>
                <a:effectLst/>
                <a:uLnTx/>
                <a:uFillTx/>
                <a:latin typeface="Calibri" panose="020F0502020204030204" pitchFamily="34" charset="0"/>
                <a:ea typeface=""/>
                <a:cs typeface="Calibri" panose="020F0502020204030204" pitchFamily="34" charset="0"/>
              </a:rPr>
              <a:t>Vulnerable</a:t>
            </a:r>
          </a:p>
        </p:txBody>
      </p:sp>
      <p:sp>
        <p:nvSpPr>
          <p:cNvPr id="4" name="TextBox 3"/>
          <p:cNvSpPr txBox="1"/>
          <p:nvPr/>
        </p:nvSpPr>
        <p:spPr>
          <a:xfrm>
            <a:off x="23152608" y="329184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4011586741"/>
              </p:ext>
            </p:extLst>
          </p:nvPr>
        </p:nvGraphicFramePr>
        <p:xfrm>
          <a:off x="3815458" y="5593947"/>
          <a:ext cx="8128001" cy="518160"/>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1213067076"/>
                    </a:ext>
                  </a:extLst>
                </a:gridCol>
                <a:gridCol w="1161143">
                  <a:extLst>
                    <a:ext uri="{9D8B030D-6E8A-4147-A177-3AD203B41FA5}">
                      <a16:colId xmlns:a16="http://schemas.microsoft.com/office/drawing/2014/main" val="1973111160"/>
                    </a:ext>
                  </a:extLst>
                </a:gridCol>
                <a:gridCol w="1161143">
                  <a:extLst>
                    <a:ext uri="{9D8B030D-6E8A-4147-A177-3AD203B41FA5}">
                      <a16:colId xmlns:a16="http://schemas.microsoft.com/office/drawing/2014/main" val="2682888072"/>
                    </a:ext>
                  </a:extLst>
                </a:gridCol>
                <a:gridCol w="1161143">
                  <a:extLst>
                    <a:ext uri="{9D8B030D-6E8A-4147-A177-3AD203B41FA5}">
                      <a16:colId xmlns:a16="http://schemas.microsoft.com/office/drawing/2014/main" val="774622078"/>
                    </a:ext>
                  </a:extLst>
                </a:gridCol>
                <a:gridCol w="1161143">
                  <a:extLst>
                    <a:ext uri="{9D8B030D-6E8A-4147-A177-3AD203B41FA5}">
                      <a16:colId xmlns:a16="http://schemas.microsoft.com/office/drawing/2014/main" val="991119668"/>
                    </a:ext>
                  </a:extLst>
                </a:gridCol>
                <a:gridCol w="1161143">
                  <a:extLst>
                    <a:ext uri="{9D8B030D-6E8A-4147-A177-3AD203B41FA5}">
                      <a16:colId xmlns:a16="http://schemas.microsoft.com/office/drawing/2014/main" val="2135175459"/>
                    </a:ext>
                  </a:extLst>
                </a:gridCol>
                <a:gridCol w="1161143">
                  <a:extLst>
                    <a:ext uri="{9D8B030D-6E8A-4147-A177-3AD203B41FA5}">
                      <a16:colId xmlns:a16="http://schemas.microsoft.com/office/drawing/2014/main" val="3024741660"/>
                    </a:ext>
                  </a:extLst>
                </a:gridCol>
              </a:tblGrid>
              <a:tr h="370840">
                <a:tc>
                  <a:txBody>
                    <a:bodyPr/>
                    <a:lstStyle/>
                    <a:p>
                      <a:pPr algn="ctr"/>
                      <a:r>
                        <a:rPr lang="en-US" sz="1400" b="0" dirty="0">
                          <a:solidFill>
                            <a:schemeClr val="bg2">
                              <a:lumMod val="25000"/>
                            </a:schemeClr>
                          </a:solidFill>
                        </a:rPr>
                        <a:t>Wave 2</a:t>
                      </a:r>
                    </a:p>
                    <a:p>
                      <a:pPr algn="ctr"/>
                      <a:r>
                        <a:rPr lang="en-US" sz="1400" b="0" dirty="0">
                          <a:solidFill>
                            <a:schemeClr val="bg2">
                              <a:lumMod val="25000"/>
                            </a:schemeClr>
                          </a:solidFill>
                        </a:rPr>
                        <a:t>(2004-07)</a:t>
                      </a:r>
                    </a:p>
                  </a:txBody>
                  <a:tcPr anchor="ctr">
                    <a:noFill/>
                  </a:tcPr>
                </a:tc>
                <a:tc>
                  <a:txBody>
                    <a:bodyPr/>
                    <a:lstStyle/>
                    <a:p>
                      <a:pPr algn="ctr"/>
                      <a:r>
                        <a:rPr lang="en-US" sz="1400" b="0" dirty="0">
                          <a:solidFill>
                            <a:schemeClr val="bg2">
                              <a:lumMod val="25000"/>
                            </a:schemeClr>
                          </a:solidFill>
                        </a:rPr>
                        <a:t>Wave</a:t>
                      </a:r>
                      <a:r>
                        <a:rPr lang="en-US" sz="1400" b="0" baseline="0" dirty="0">
                          <a:solidFill>
                            <a:schemeClr val="bg2">
                              <a:lumMod val="25000"/>
                            </a:schemeClr>
                          </a:solidFill>
                        </a:rPr>
                        <a:t> 3</a:t>
                      </a:r>
                    </a:p>
                    <a:p>
                      <a:pPr algn="ctr"/>
                      <a:r>
                        <a:rPr lang="en-US" sz="1400" b="0" baseline="0" dirty="0">
                          <a:solidFill>
                            <a:schemeClr val="bg2">
                              <a:lumMod val="25000"/>
                            </a:schemeClr>
                          </a:solidFill>
                        </a:rPr>
                        <a:t>(2007-09)</a:t>
                      </a:r>
                      <a:endParaRPr lang="en-US" sz="1400" b="0" dirty="0">
                        <a:solidFill>
                          <a:schemeClr val="bg2">
                            <a:lumMod val="25000"/>
                          </a:schemeClr>
                        </a:solidFill>
                      </a:endParaRPr>
                    </a:p>
                  </a:txBody>
                  <a:tcPr anchor="ctr">
                    <a:noFill/>
                  </a:tcPr>
                </a:tc>
                <a:tc>
                  <a:txBody>
                    <a:bodyPr/>
                    <a:lstStyle/>
                    <a:p>
                      <a:pPr algn="ctr"/>
                      <a:r>
                        <a:rPr lang="en-US" sz="1400" b="0" dirty="0">
                          <a:solidFill>
                            <a:schemeClr val="bg2">
                              <a:lumMod val="25000"/>
                            </a:schemeClr>
                          </a:solidFill>
                        </a:rPr>
                        <a:t>Wave 4 (2009-11)</a:t>
                      </a:r>
                    </a:p>
                  </a:txBody>
                  <a:tcPr anchor="ctr">
                    <a:noFill/>
                  </a:tcPr>
                </a:tc>
                <a:tc>
                  <a:txBody>
                    <a:bodyPr/>
                    <a:lstStyle/>
                    <a:p>
                      <a:pPr algn="ctr"/>
                      <a:r>
                        <a:rPr lang="en-US" sz="1400" b="0" dirty="0">
                          <a:solidFill>
                            <a:schemeClr val="bg2">
                              <a:lumMod val="25000"/>
                            </a:schemeClr>
                          </a:solidFill>
                        </a:rPr>
                        <a:t>Wave 5 (2011-13)</a:t>
                      </a:r>
                    </a:p>
                  </a:txBody>
                  <a:tcPr anchor="ctr">
                    <a:noFill/>
                  </a:tcPr>
                </a:tc>
                <a:tc>
                  <a:txBody>
                    <a:bodyPr/>
                    <a:lstStyle/>
                    <a:p>
                      <a:pPr algn="ctr"/>
                      <a:r>
                        <a:rPr lang="en-US" sz="1400" b="0" dirty="0">
                          <a:solidFill>
                            <a:schemeClr val="bg2">
                              <a:lumMod val="25000"/>
                            </a:schemeClr>
                          </a:solidFill>
                        </a:rPr>
                        <a:t>Wave 6 (2016-19)</a:t>
                      </a:r>
                    </a:p>
                  </a:txBody>
                  <a:tcPr anchor="ctr">
                    <a:noFill/>
                  </a:tcPr>
                </a:tc>
                <a:tc>
                  <a:txBody>
                    <a:bodyPr/>
                    <a:lstStyle/>
                    <a:p>
                      <a:pPr algn="ctr"/>
                      <a:r>
                        <a:rPr lang="en-US" sz="1400" b="0" dirty="0">
                          <a:solidFill>
                            <a:schemeClr val="bg2">
                              <a:lumMod val="25000"/>
                            </a:schemeClr>
                          </a:solidFill>
                        </a:rPr>
                        <a:t>Wave 7 (2013-16)</a:t>
                      </a:r>
                    </a:p>
                  </a:txBody>
                  <a:tcPr anchor="ctr">
                    <a:noFill/>
                  </a:tcPr>
                </a:tc>
                <a:tc>
                  <a:txBody>
                    <a:bodyPr/>
                    <a:lstStyle/>
                    <a:p>
                      <a:pPr algn="ctr"/>
                      <a:r>
                        <a:rPr lang="en-US" sz="1400" b="0" dirty="0">
                          <a:solidFill>
                            <a:schemeClr val="bg2">
                              <a:lumMod val="25000"/>
                            </a:schemeClr>
                          </a:solidFill>
                        </a:rPr>
                        <a:t>Wave 8 (2019-22)</a:t>
                      </a:r>
                    </a:p>
                  </a:txBody>
                  <a:tcPr anchor="ctr">
                    <a:noFill/>
                  </a:tcPr>
                </a:tc>
                <a:extLst>
                  <a:ext uri="{0D108BD9-81ED-4DB2-BD59-A6C34878D82A}">
                    <a16:rowId xmlns:a16="http://schemas.microsoft.com/office/drawing/2014/main" val="1035173147"/>
                  </a:ext>
                </a:extLst>
              </a:tr>
            </a:tbl>
          </a:graphicData>
        </a:graphic>
      </p:graphicFrame>
      <p:sp>
        <p:nvSpPr>
          <p:cNvPr id="7" name="Title 1"/>
          <p:cNvSpPr txBox="1">
            <a:spLocks/>
          </p:cNvSpPr>
          <p:nvPr/>
        </p:nvSpPr>
        <p:spPr>
          <a:xfrm>
            <a:off x="850556" y="413991"/>
            <a:ext cx="9520424"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tx1">
                    <a:lumMod val="75000"/>
                    <a:lumOff val="25000"/>
                  </a:schemeClr>
                </a:solidFill>
              </a:rPr>
              <a:t>Scale-level Vulnerability Trends, Wave 2 – Wave 8, </a:t>
            </a:r>
          </a:p>
          <a:p>
            <a:r>
              <a:rPr lang="en-US" sz="3200" dirty="0">
                <a:solidFill>
                  <a:schemeClr val="tx1">
                    <a:lumMod val="75000"/>
                    <a:lumOff val="25000"/>
                  </a:schemeClr>
                </a:solidFill>
              </a:rPr>
              <a:t>Five Scales</a:t>
            </a:r>
          </a:p>
        </p:txBody>
      </p:sp>
      <p:pic>
        <p:nvPicPr>
          <p:cNvPr id="8" name="Picture 7">
            <a:extLst>
              <a:ext uri="{FF2B5EF4-FFF2-40B4-BE49-F238E27FC236}">
                <a16:creationId xmlns:a16="http://schemas.microsoft.com/office/drawing/2014/main" id="{37EE9F44-EDEA-E272-9148-78F037198E6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43190" y="364628"/>
            <a:ext cx="1139739" cy="538705"/>
          </a:xfrm>
          <a:prstGeom prst="rect">
            <a:avLst/>
          </a:prstGeom>
        </p:spPr>
      </p:pic>
      <p:sp>
        <p:nvSpPr>
          <p:cNvPr id="9" name="Oval 8">
            <a:extLst>
              <a:ext uri="{FF2B5EF4-FFF2-40B4-BE49-F238E27FC236}">
                <a16:creationId xmlns:a16="http://schemas.microsoft.com/office/drawing/2014/main" id="{8D5B0D15-13CC-8D10-D82B-735ADF7535C1}"/>
              </a:ext>
            </a:extLst>
          </p:cNvPr>
          <p:cNvSpPr/>
          <p:nvPr/>
        </p:nvSpPr>
        <p:spPr>
          <a:xfrm>
            <a:off x="309071" y="419081"/>
            <a:ext cx="429797" cy="429797"/>
          </a:xfrm>
          <a:prstGeom prst="ellipse">
            <a:avLst/>
          </a:prstGeom>
          <a:solidFill>
            <a:srgbClr val="E9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003852" y="2385391"/>
            <a:ext cx="1558793" cy="2531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89043" y="3291840"/>
            <a:ext cx="184731" cy="369332"/>
          </a:xfrm>
          <a:prstGeom prst="rect">
            <a:avLst/>
          </a:prstGeom>
          <a:noFill/>
        </p:spPr>
        <p:txBody>
          <a:bodyPr wrap="none" rtlCol="0">
            <a:spAutoFit/>
          </a:bodyPr>
          <a:lstStyle/>
          <a:p>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80593" y="3650775"/>
            <a:ext cx="342044" cy="34204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92098" y="2795887"/>
            <a:ext cx="259132" cy="30951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03943" y="3230711"/>
            <a:ext cx="259132" cy="30951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22276" y="4606994"/>
            <a:ext cx="259132" cy="30951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22276" y="4148141"/>
            <a:ext cx="259132" cy="30951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06498" y="3703418"/>
            <a:ext cx="259132" cy="309519"/>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45358" y="4589557"/>
            <a:ext cx="259132" cy="309519"/>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50395" y="4127638"/>
            <a:ext cx="259132" cy="30951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82650" y="2779625"/>
            <a:ext cx="342044" cy="342044"/>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82650" y="3204742"/>
            <a:ext cx="342044" cy="342044"/>
          </a:xfrm>
          <a:prstGeom prst="rect">
            <a:avLst/>
          </a:prstGeom>
        </p:spPr>
      </p:pic>
      <p:sp>
        <p:nvSpPr>
          <p:cNvPr id="22" name="TextBox 21"/>
          <p:cNvSpPr txBox="1"/>
          <p:nvPr/>
        </p:nvSpPr>
        <p:spPr>
          <a:xfrm>
            <a:off x="1505827" y="2506794"/>
            <a:ext cx="455363" cy="307777"/>
          </a:xfrm>
          <a:prstGeom prst="rect">
            <a:avLst/>
          </a:prstGeom>
          <a:noFill/>
        </p:spPr>
        <p:txBody>
          <a:bodyPr wrap="square" rtlCol="0">
            <a:spAutoFit/>
          </a:bodyPr>
          <a:lstStyle/>
          <a:p>
            <a:r>
              <a:rPr lang="en-US" sz="1400" dirty="0"/>
              <a:t>ST</a:t>
            </a:r>
          </a:p>
        </p:txBody>
      </p:sp>
      <p:sp>
        <p:nvSpPr>
          <p:cNvPr id="24" name="TextBox 23"/>
          <p:cNvSpPr txBox="1"/>
          <p:nvPr/>
        </p:nvSpPr>
        <p:spPr>
          <a:xfrm>
            <a:off x="1098078" y="2504794"/>
            <a:ext cx="541683" cy="307777"/>
          </a:xfrm>
          <a:prstGeom prst="rect">
            <a:avLst/>
          </a:prstGeom>
          <a:noFill/>
        </p:spPr>
        <p:txBody>
          <a:bodyPr wrap="square" rtlCol="0">
            <a:spAutoFit/>
          </a:bodyPr>
          <a:lstStyle/>
          <a:p>
            <a:r>
              <a:rPr lang="en-US" sz="1400" dirty="0"/>
              <a:t>LT</a:t>
            </a:r>
          </a:p>
        </p:txBody>
      </p:sp>
    </p:spTree>
    <p:extLst>
      <p:ext uri="{BB962C8B-B14F-4D97-AF65-F5344CB8AC3E}">
        <p14:creationId xmlns:p14="http://schemas.microsoft.com/office/powerpoint/2010/main" val="273114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0" fill="hold" grpId="0" nodeType="clickEffect">
                                  <p:stCondLst>
                                    <p:cond delay="0"/>
                                  </p:stCondLst>
                                  <p:childTnLst>
                                    <p:set>
                                      <p:cBhvr>
                                        <p:cTn id="6"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fade">
                                      <p:cBhvr>
                                        <p:cTn id="7" dur="1000"/>
                                        <p:tgtEl>
                                          <p:spTgt spid="2">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repeatCount="0" fill="hold" grpId="0" nodeType="clickEffect">
                                  <p:stCondLst>
                                    <p:cond delay="0"/>
                                  </p:stCondLst>
                                  <p:childTnLst>
                                    <p:set>
                                      <p:cBhvr>
                                        <p:cTn id="11" dur="1" fill="hold">
                                          <p:stCondLst>
                                            <p:cond delay="0"/>
                                          </p:stCondLst>
                                        </p:cTn>
                                        <p:tgtEl>
                                          <p:spTgt spid="2">
                                            <p:graphicEl>
                                              <a:chart seriesIdx="1" categoryIdx="-4" bldStep="series"/>
                                            </p:graphicEl>
                                          </p:spTgt>
                                        </p:tgtEl>
                                        <p:attrNameLst>
                                          <p:attrName>style.visibility</p:attrName>
                                        </p:attrNameLst>
                                      </p:cBhvr>
                                      <p:to>
                                        <p:strVal val="visible"/>
                                      </p:to>
                                    </p:set>
                                    <p:animEffect transition="in" filter="fade">
                                      <p:cBhvr>
                                        <p:cTn id="12" dur="1000"/>
                                        <p:tgtEl>
                                          <p:spTgt spid="2">
                                            <p:graphicEl>
                                              <a:chart seriesIdx="1"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repeatCount="0" fill="hold" grpId="0" nodeType="clickEffect">
                                  <p:stCondLst>
                                    <p:cond delay="0"/>
                                  </p:stCondLst>
                                  <p:childTnLst>
                                    <p:set>
                                      <p:cBhvr>
                                        <p:cTn id="16" dur="1" fill="hold">
                                          <p:stCondLst>
                                            <p:cond delay="0"/>
                                          </p:stCondLst>
                                        </p:cTn>
                                        <p:tgtEl>
                                          <p:spTgt spid="2">
                                            <p:graphicEl>
                                              <a:chart seriesIdx="2" categoryIdx="-4" bldStep="series"/>
                                            </p:graphicEl>
                                          </p:spTgt>
                                        </p:tgtEl>
                                        <p:attrNameLst>
                                          <p:attrName>style.visibility</p:attrName>
                                        </p:attrNameLst>
                                      </p:cBhvr>
                                      <p:to>
                                        <p:strVal val="visible"/>
                                      </p:to>
                                    </p:set>
                                    <p:animEffect transition="in" filter="fade">
                                      <p:cBhvr>
                                        <p:cTn id="17" dur="1000"/>
                                        <p:tgtEl>
                                          <p:spTgt spid="2">
                                            <p:graphicEl>
                                              <a:chart seriesIdx="2"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repeatCount="0" fill="hold" grpId="0" nodeType="clickEffect">
                                  <p:stCondLst>
                                    <p:cond delay="0"/>
                                  </p:stCondLst>
                                  <p:childTnLst>
                                    <p:set>
                                      <p:cBhvr>
                                        <p:cTn id="21" dur="1" fill="hold">
                                          <p:stCondLst>
                                            <p:cond delay="0"/>
                                          </p:stCondLst>
                                        </p:cTn>
                                        <p:tgtEl>
                                          <p:spTgt spid="2">
                                            <p:graphicEl>
                                              <a:chart seriesIdx="3" categoryIdx="-4" bldStep="series"/>
                                            </p:graphicEl>
                                          </p:spTgt>
                                        </p:tgtEl>
                                        <p:attrNameLst>
                                          <p:attrName>style.visibility</p:attrName>
                                        </p:attrNameLst>
                                      </p:cBhvr>
                                      <p:to>
                                        <p:strVal val="visible"/>
                                      </p:to>
                                    </p:set>
                                    <p:animEffect transition="in" filter="fade">
                                      <p:cBhvr>
                                        <p:cTn id="22" dur="1000"/>
                                        <p:tgtEl>
                                          <p:spTgt spid="2">
                                            <p:graphicEl>
                                              <a:chart seriesIdx="3"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repeatCount="0" fill="hold" grpId="0" nodeType="clickEffect">
                                  <p:stCondLst>
                                    <p:cond delay="0"/>
                                  </p:stCondLst>
                                  <p:childTnLst>
                                    <p:set>
                                      <p:cBhvr>
                                        <p:cTn id="26" dur="1" fill="hold">
                                          <p:stCondLst>
                                            <p:cond delay="0"/>
                                          </p:stCondLst>
                                        </p:cTn>
                                        <p:tgtEl>
                                          <p:spTgt spid="2">
                                            <p:graphicEl>
                                              <a:chart seriesIdx="4" categoryIdx="-4" bldStep="series"/>
                                            </p:graphicEl>
                                          </p:spTgt>
                                        </p:tgtEl>
                                        <p:attrNameLst>
                                          <p:attrName>style.visibility</p:attrName>
                                        </p:attrNameLst>
                                      </p:cBhvr>
                                      <p:to>
                                        <p:strVal val="visible"/>
                                      </p:to>
                                    </p:set>
                                    <p:animEffect transition="in" filter="fade">
                                      <p:cBhvr>
                                        <p:cTn id="27" dur="1000"/>
                                        <p:tgtEl>
                                          <p:spTgt spid="2">
                                            <p:graphicEl>
                                              <a:chart seriesIdx="4"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10"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0" presetClass="entr" presetSubtype="0"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par>
                                <p:cTn id="65" presetID="10"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par>
                                <p:cTn id="68" presetID="10"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Chart bld="series" animBg="0"/>
        </p:bldSub>
      </p:bldGraphic>
      <p:bldP spid="23" grpId="0" animBg="1"/>
      <p:bldP spid="22"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66350" y="2841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tx1">
                    <a:lumMod val="75000"/>
                    <a:lumOff val="25000"/>
                  </a:schemeClr>
                </a:solidFill>
                <a:latin typeface="+mn-lt"/>
              </a:rPr>
              <a:t>BC Wave 8: Summary of Key Findings</a:t>
            </a:r>
          </a:p>
        </p:txBody>
      </p:sp>
      <p:pic>
        <p:nvPicPr>
          <p:cNvPr id="11" name="Content Placeholder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69681">
            <a:off x="9682310" y="1437237"/>
            <a:ext cx="2262454" cy="2262454"/>
          </a:xfrm>
          <a:prstGeom prst="rect">
            <a:avLst/>
          </a:prstGeom>
        </p:spPr>
      </p:pic>
      <p:sp>
        <p:nvSpPr>
          <p:cNvPr id="3" name="Content Placeholder 2"/>
          <p:cNvSpPr>
            <a:spLocks noGrp="1"/>
          </p:cNvSpPr>
          <p:nvPr>
            <p:ph idx="1"/>
          </p:nvPr>
        </p:nvSpPr>
        <p:spPr>
          <a:xfrm>
            <a:off x="3278708" y="2166761"/>
            <a:ext cx="2096072" cy="535127"/>
          </a:xfrm>
        </p:spPr>
        <p:txBody>
          <a:bodyPr>
            <a:noAutofit/>
          </a:bodyPr>
          <a:lstStyle/>
          <a:p>
            <a:pPr marL="0" indent="0">
              <a:buNone/>
            </a:pPr>
            <a:r>
              <a:rPr lang="en-US" sz="3200" dirty="0">
                <a:solidFill>
                  <a:schemeClr val="tx1">
                    <a:lumMod val="75000"/>
                    <a:lumOff val="25000"/>
                  </a:schemeClr>
                </a:solidFill>
                <a:latin typeface="+mj-lt"/>
              </a:rPr>
              <a:t>Still 1 in 3</a:t>
            </a:r>
          </a:p>
        </p:txBody>
      </p:sp>
      <p:pic>
        <p:nvPicPr>
          <p:cNvPr id="6" name="Content Placeholder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1234" y="1619750"/>
            <a:ext cx="2265384" cy="226538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15838" y="3412298"/>
            <a:ext cx="2927561" cy="2927561"/>
          </a:xfrm>
          <a:prstGeom prst="rect">
            <a:avLst/>
          </a:prstGeom>
        </p:spPr>
      </p:pic>
      <p:sp>
        <p:nvSpPr>
          <p:cNvPr id="9" name="Content Placeholder 2"/>
          <p:cNvSpPr txBox="1">
            <a:spLocks/>
          </p:cNvSpPr>
          <p:nvPr/>
        </p:nvSpPr>
        <p:spPr>
          <a:xfrm>
            <a:off x="731234" y="4936160"/>
            <a:ext cx="4149464" cy="13415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atin typeface="+mj-lt"/>
              </a:rPr>
              <a:t>Disparity in </a:t>
            </a:r>
            <a:r>
              <a:rPr lang="en-US" sz="3200" i="1" dirty="0">
                <a:latin typeface="+mj-lt"/>
              </a:rPr>
              <a:t>Overall Vulnerability </a:t>
            </a:r>
            <a:r>
              <a:rPr lang="en-US" sz="3200" dirty="0">
                <a:latin typeface="+mj-lt"/>
              </a:rPr>
              <a:t>rates across province remains</a:t>
            </a:r>
          </a:p>
        </p:txBody>
      </p:sp>
      <p:sp>
        <p:nvSpPr>
          <p:cNvPr id="10" name="Content Placeholder 2"/>
          <p:cNvSpPr txBox="1">
            <a:spLocks/>
          </p:cNvSpPr>
          <p:nvPr/>
        </p:nvSpPr>
        <p:spPr>
          <a:xfrm>
            <a:off x="6576139" y="2954279"/>
            <a:ext cx="4884627" cy="13415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atin typeface="+mj-lt"/>
              </a:rPr>
              <a:t>Social Competence </a:t>
            </a:r>
            <a:br>
              <a:rPr lang="en-US" sz="3200" dirty="0">
                <a:latin typeface="+mj-lt"/>
              </a:rPr>
            </a:br>
            <a:r>
              <a:rPr lang="en-US" sz="3200" dirty="0">
                <a:latin typeface="+mj-lt"/>
              </a:rPr>
              <a:t>&amp; Emotional Maturity continue as highest concern</a:t>
            </a:r>
          </a:p>
        </p:txBody>
      </p:sp>
      <p:pic>
        <p:nvPicPr>
          <p:cNvPr id="8" name="Picture 7">
            <a:extLst>
              <a:ext uri="{FF2B5EF4-FFF2-40B4-BE49-F238E27FC236}">
                <a16:creationId xmlns:a16="http://schemas.microsoft.com/office/drawing/2014/main" id="{6A5DE153-9DEE-3D96-1EFD-D083EB84545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5138" y="461424"/>
            <a:ext cx="1355752" cy="640805"/>
          </a:xfrm>
          <a:prstGeom prst="rect">
            <a:avLst/>
          </a:prstGeom>
        </p:spPr>
      </p:pic>
    </p:spTree>
    <p:extLst>
      <p:ext uri="{BB962C8B-B14F-4D97-AF65-F5344CB8AC3E}">
        <p14:creationId xmlns:p14="http://schemas.microsoft.com/office/powerpoint/2010/main" val="1897500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3C2F69-5A51-B655-2276-773F07CABA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flipV="1">
            <a:off x="-31055" y="-41396"/>
            <a:ext cx="12254109" cy="6990836"/>
          </a:xfrm>
          <a:prstGeom prst="rect">
            <a:avLst/>
          </a:prstGeom>
        </p:spPr>
      </p:pic>
      <p:sp>
        <p:nvSpPr>
          <p:cNvPr id="2" name="Title 1"/>
          <p:cNvSpPr>
            <a:spLocks noGrp="1"/>
          </p:cNvSpPr>
          <p:nvPr>
            <p:ph type="title"/>
          </p:nvPr>
        </p:nvSpPr>
        <p:spPr>
          <a:xfrm>
            <a:off x="964436" y="3720522"/>
            <a:ext cx="6541008" cy="1325563"/>
          </a:xfrm>
        </p:spPr>
        <p:txBody>
          <a:bodyPr/>
          <a:lstStyle/>
          <a:p>
            <a:r>
              <a:rPr lang="en-US" dirty="0">
                <a:solidFill>
                  <a:schemeClr val="bg1"/>
                </a:solidFill>
                <a:latin typeface="+mn-lt"/>
              </a:rPr>
              <a:t>What are your reflections?</a:t>
            </a:r>
          </a:p>
        </p:txBody>
      </p:sp>
      <p:pic>
        <p:nvPicPr>
          <p:cNvPr id="5" name="Picture 4">
            <a:extLst>
              <a:ext uri="{FF2B5EF4-FFF2-40B4-BE49-F238E27FC236}">
                <a16:creationId xmlns:a16="http://schemas.microsoft.com/office/drawing/2014/main" id="{81520363-A4B7-D3B7-2DDE-30C848E43AB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11936" y="2486082"/>
            <a:ext cx="2639884" cy="1117434"/>
          </a:xfrm>
          <a:prstGeom prst="rect">
            <a:avLst/>
          </a:prstGeom>
        </p:spPr>
      </p:pic>
    </p:spTree>
    <p:extLst>
      <p:ext uri="{BB962C8B-B14F-4D97-AF65-F5344CB8AC3E}">
        <p14:creationId xmlns:p14="http://schemas.microsoft.com/office/powerpoint/2010/main" val="238178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031781-6F17-28C8-775D-2CAE83588C1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6770" y="337042"/>
            <a:ext cx="9449105" cy="6183915"/>
          </a:xfrm>
          <a:prstGeom prst="rect">
            <a:avLst/>
          </a:prstGeom>
          <a:ln>
            <a:noFill/>
          </a:ln>
        </p:spPr>
      </p:pic>
      <p:sp>
        <p:nvSpPr>
          <p:cNvPr id="5" name="Title 1"/>
          <p:cNvSpPr txBox="1">
            <a:spLocks/>
          </p:cNvSpPr>
          <p:nvPr/>
        </p:nvSpPr>
        <p:spPr>
          <a:xfrm>
            <a:off x="7935861" y="190501"/>
            <a:ext cx="3840929" cy="1066800"/>
          </a:xfrm>
          <a:prstGeom prst="rect">
            <a:avLst/>
          </a:prstGeom>
          <a:solidFill>
            <a:schemeClr val="bg1"/>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tx1">
                    <a:lumMod val="75000"/>
                    <a:lumOff val="25000"/>
                  </a:schemeClr>
                </a:solidFill>
                <a:latin typeface="+mn-lt"/>
              </a:rPr>
              <a:t>New EDI Data Dashboard</a:t>
            </a:r>
          </a:p>
        </p:txBody>
      </p:sp>
    </p:spTree>
    <p:extLst>
      <p:ext uri="{BB962C8B-B14F-4D97-AF65-F5344CB8AC3E}">
        <p14:creationId xmlns:p14="http://schemas.microsoft.com/office/powerpoint/2010/main" val="1821874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9F0247-F054-8C48-F84F-9A161CBA49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109" y="0"/>
            <a:ext cx="12254109" cy="6858000"/>
          </a:xfrm>
          <a:prstGeom prst="rect">
            <a:avLst/>
          </a:prstGeom>
        </p:spPr>
      </p:pic>
      <p:sp>
        <p:nvSpPr>
          <p:cNvPr id="3" name="Rectangle 2">
            <a:extLst>
              <a:ext uri="{FF2B5EF4-FFF2-40B4-BE49-F238E27FC236}">
                <a16:creationId xmlns:a16="http://schemas.microsoft.com/office/drawing/2014/main" id="{F4493034-3D4D-702E-6EA7-306437A03D42}"/>
              </a:ext>
            </a:extLst>
          </p:cNvPr>
          <p:cNvSpPr/>
          <p:nvPr/>
        </p:nvSpPr>
        <p:spPr>
          <a:xfrm>
            <a:off x="-62109" y="4598504"/>
            <a:ext cx="12254109" cy="2248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D2D5C73-583C-17F7-F0EC-DC7D25D07F15}"/>
              </a:ext>
            </a:extLst>
          </p:cNvPr>
          <p:cNvSpPr/>
          <p:nvPr/>
        </p:nvSpPr>
        <p:spPr>
          <a:xfrm rot="5400000">
            <a:off x="9648264" y="3216445"/>
            <a:ext cx="250426" cy="4837043"/>
          </a:xfrm>
          <a:prstGeom prst="rect">
            <a:avLst/>
          </a:prstGeom>
          <a:solidFill>
            <a:srgbClr val="EA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AB109E2-F6E0-4435-9929-04745A7B14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77387" y="5963660"/>
            <a:ext cx="1781766" cy="567256"/>
          </a:xfrm>
          <a:prstGeom prst="rect">
            <a:avLst/>
          </a:prstGeom>
        </p:spPr>
      </p:pic>
      <p:sp>
        <p:nvSpPr>
          <p:cNvPr id="16" name="Title 1"/>
          <p:cNvSpPr>
            <a:spLocks noGrp="1"/>
          </p:cNvSpPr>
          <p:nvPr>
            <p:ph type="title"/>
          </p:nvPr>
        </p:nvSpPr>
        <p:spPr>
          <a:xfrm>
            <a:off x="421416" y="4972184"/>
            <a:ext cx="7847056" cy="1325563"/>
          </a:xfrm>
        </p:spPr>
        <p:txBody>
          <a:bodyPr>
            <a:normAutofit/>
          </a:bodyPr>
          <a:lstStyle/>
          <a:p>
            <a:r>
              <a:rPr lang="en-US" sz="3600" dirty="0">
                <a:latin typeface="+mn-lt"/>
              </a:rPr>
              <a:t>[Boundary Name] Wave 8 Data</a:t>
            </a:r>
          </a:p>
        </p:txBody>
      </p:sp>
    </p:spTree>
    <p:extLst>
      <p:ext uri="{BB962C8B-B14F-4D97-AF65-F5344CB8AC3E}">
        <p14:creationId xmlns:p14="http://schemas.microsoft.com/office/powerpoint/2010/main" val="3445336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49686"/>
            <a:ext cx="10515600" cy="3478742"/>
          </a:xfrm>
        </p:spPr>
        <p:txBody>
          <a:bodyPr>
            <a:noAutofit/>
          </a:bodyPr>
          <a:lstStyle/>
          <a:p>
            <a:br>
              <a:rPr lang="en-US" dirty="0">
                <a:latin typeface="+mn-lt"/>
              </a:rPr>
            </a:br>
            <a:endParaRPr lang="en-US" dirty="0">
              <a:latin typeface="+mn-lt"/>
            </a:endParaRPr>
          </a:p>
        </p:txBody>
      </p:sp>
      <p:sp>
        <p:nvSpPr>
          <p:cNvPr id="3" name="Rectangle 2"/>
          <p:cNvSpPr/>
          <p:nvPr/>
        </p:nvSpPr>
        <p:spPr>
          <a:xfrm>
            <a:off x="0" y="2795279"/>
            <a:ext cx="12192000" cy="1001104"/>
          </a:xfrm>
          <a:prstGeom prst="rect">
            <a:avLst/>
          </a:prstGeom>
          <a:solidFill>
            <a:srgbClr val="7C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Demographics</a:t>
            </a:r>
          </a:p>
        </p:txBody>
      </p:sp>
      <p:sp>
        <p:nvSpPr>
          <p:cNvPr id="5" name="Title 1"/>
          <p:cNvSpPr txBox="1">
            <a:spLocks/>
          </p:cNvSpPr>
          <p:nvPr/>
        </p:nvSpPr>
        <p:spPr>
          <a:xfrm>
            <a:off x="530706" y="1487512"/>
            <a:ext cx="10823095" cy="4578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Light"/>
              <a:ea typeface="+mj-ea"/>
              <a:cs typeface="+mj-cs"/>
            </a:endParaRPr>
          </a:p>
        </p:txBody>
      </p:sp>
      <p:sp>
        <p:nvSpPr>
          <p:cNvPr id="6" name="Title 1"/>
          <p:cNvSpPr txBox="1">
            <a:spLocks/>
          </p:cNvSpPr>
          <p:nvPr/>
        </p:nvSpPr>
        <p:spPr>
          <a:xfrm>
            <a:off x="990600" y="2713680"/>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7" name="Title 1"/>
          <p:cNvSpPr txBox="1">
            <a:spLocks/>
          </p:cNvSpPr>
          <p:nvPr/>
        </p:nvSpPr>
        <p:spPr>
          <a:xfrm>
            <a:off x="863600" y="1923774"/>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grpSp>
        <p:nvGrpSpPr>
          <p:cNvPr id="11" name="Group 10">
            <a:extLst>
              <a:ext uri="{FF2B5EF4-FFF2-40B4-BE49-F238E27FC236}">
                <a16:creationId xmlns:a16="http://schemas.microsoft.com/office/drawing/2014/main" id="{4B0CFA9D-E088-250F-FF1E-039F4BD4F6B8}"/>
              </a:ext>
            </a:extLst>
          </p:cNvPr>
          <p:cNvGrpSpPr/>
          <p:nvPr/>
        </p:nvGrpSpPr>
        <p:grpSpPr>
          <a:xfrm>
            <a:off x="0" y="2795279"/>
            <a:ext cx="2379518" cy="1001104"/>
            <a:chOff x="5062151" y="557372"/>
            <a:chExt cx="2063579" cy="864973"/>
          </a:xfrm>
        </p:grpSpPr>
        <p:sp>
          <p:nvSpPr>
            <p:cNvPr id="12" name="Rectangle 11">
              <a:extLst>
                <a:ext uri="{FF2B5EF4-FFF2-40B4-BE49-F238E27FC236}">
                  <a16:creationId xmlns:a16="http://schemas.microsoft.com/office/drawing/2014/main" id="{B0608CB5-5F03-4C22-1303-E23362C86DA8}"/>
                </a:ext>
              </a:extLst>
            </p:cNvPr>
            <p:cNvSpPr/>
            <p:nvPr/>
          </p:nvSpPr>
          <p:spPr>
            <a:xfrm>
              <a:off x="5062151" y="557372"/>
              <a:ext cx="2063579" cy="864973"/>
            </a:xfrm>
            <a:prstGeom prst="rect">
              <a:avLst/>
            </a:prstGeom>
            <a:solidFill>
              <a:srgbClr val="DE1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B56AA23-D43E-F274-D692-5645BA48C0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08718" y="760515"/>
              <a:ext cx="970445" cy="458687"/>
            </a:xfrm>
            <a:prstGeom prst="rect">
              <a:avLst/>
            </a:prstGeom>
          </p:spPr>
        </p:pic>
      </p:grpSp>
    </p:spTree>
    <p:extLst>
      <p:ext uri="{BB962C8B-B14F-4D97-AF65-F5344CB8AC3E}">
        <p14:creationId xmlns:p14="http://schemas.microsoft.com/office/powerpoint/2010/main" val="3870946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75D36D-A99C-3B35-C144-2CA9EAB5204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0674" y="1918159"/>
            <a:ext cx="10524097" cy="3175300"/>
          </a:xfrm>
          <a:prstGeom prst="rect">
            <a:avLst/>
          </a:prstGeom>
        </p:spPr>
      </p:pic>
      <p:sp>
        <p:nvSpPr>
          <p:cNvPr id="5" name="Title 3"/>
          <p:cNvSpPr txBox="1">
            <a:spLocks/>
          </p:cNvSpPr>
          <p:nvPr/>
        </p:nvSpPr>
        <p:spPr>
          <a:xfrm>
            <a:off x="1988681" y="106611"/>
            <a:ext cx="9642480" cy="1350430"/>
          </a:xfrm>
          <a:prstGeom prst="rect">
            <a:avLst/>
          </a:prstGeom>
          <a:no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3600" cap="none" dirty="0">
                <a:solidFill>
                  <a:schemeClr val="tx1">
                    <a:lumMod val="75000"/>
                    <a:lumOff val="25000"/>
                  </a:schemeClr>
                </a:solidFill>
                <a:latin typeface="Calibri" panose="020F0502020204030204" pitchFamily="34" charset="0"/>
                <a:cs typeface="Calibri" panose="020F0502020204030204" pitchFamily="34" charset="0"/>
              </a:rPr>
              <a:t>SD48 Sea to Sky, Demographics &amp; Participation</a:t>
            </a:r>
          </a:p>
        </p:txBody>
      </p:sp>
      <p:pic>
        <p:nvPicPr>
          <p:cNvPr id="6" name="Picture 5">
            <a:extLst>
              <a:ext uri="{FF2B5EF4-FFF2-40B4-BE49-F238E27FC236}">
                <a16:creationId xmlns:a16="http://schemas.microsoft.com/office/drawing/2014/main" id="{8015CFD0-BE35-DEFB-A938-18A1E9F3E9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5138" y="461424"/>
            <a:ext cx="1355752" cy="640805"/>
          </a:xfrm>
          <a:prstGeom prst="rect">
            <a:avLst/>
          </a:prstGeom>
        </p:spPr>
      </p:pic>
      <p:sp>
        <p:nvSpPr>
          <p:cNvPr id="3" name="Oval 2"/>
          <p:cNvSpPr/>
          <p:nvPr/>
        </p:nvSpPr>
        <p:spPr>
          <a:xfrm>
            <a:off x="9048749" y="3090256"/>
            <a:ext cx="957349" cy="159985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838774" y="4579273"/>
            <a:ext cx="352226" cy="30133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8411934-22DF-1D62-4A4E-18E8C7B994E6}"/>
              </a:ext>
            </a:extLst>
          </p:cNvPr>
          <p:cNvSpPr/>
          <p:nvPr/>
        </p:nvSpPr>
        <p:spPr>
          <a:xfrm>
            <a:off x="11702533" y="0"/>
            <a:ext cx="489467" cy="6858000"/>
          </a:xfrm>
          <a:prstGeom prst="rect">
            <a:avLst/>
          </a:prstGeom>
          <a:solidFill>
            <a:srgbClr val="7C6E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0F372528-8660-EF80-5F3E-43473A7DC9A8}"/>
              </a:ext>
            </a:extLst>
          </p:cNvPr>
          <p:cNvSpPr txBox="1"/>
          <p:nvPr/>
        </p:nvSpPr>
        <p:spPr>
          <a:xfrm rot="5400000">
            <a:off x="10730548" y="1154335"/>
            <a:ext cx="2432571" cy="369332"/>
          </a:xfrm>
          <a:prstGeom prst="rect">
            <a:avLst/>
          </a:prstGeom>
          <a:noFill/>
        </p:spPr>
        <p:txBody>
          <a:bodyPr wrap="square" rtlCol="0">
            <a:spAutoFit/>
          </a:bodyPr>
          <a:lstStyle/>
          <a:p>
            <a:r>
              <a:rPr lang="en-US" dirty="0">
                <a:solidFill>
                  <a:schemeClr val="bg1"/>
                </a:solidFill>
              </a:rPr>
              <a:t>Example Slide</a:t>
            </a:r>
          </a:p>
        </p:txBody>
      </p:sp>
    </p:spTree>
    <p:extLst>
      <p:ext uri="{BB962C8B-B14F-4D97-AF65-F5344CB8AC3E}">
        <p14:creationId xmlns:p14="http://schemas.microsoft.com/office/powerpoint/2010/main" val="1525211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838200" y="128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tx1">
                    <a:lumMod val="75000"/>
                    <a:lumOff val="25000"/>
                  </a:schemeClr>
                </a:solidFill>
              </a:rPr>
              <a:t>Key Tips for Creating your Presentation</a:t>
            </a:r>
          </a:p>
        </p:txBody>
      </p:sp>
      <p:pic>
        <p:nvPicPr>
          <p:cNvPr id="5" name="Picture 4">
            <a:extLst>
              <a:ext uri="{FF2B5EF4-FFF2-40B4-BE49-F238E27FC236}">
                <a16:creationId xmlns:a16="http://schemas.microsoft.com/office/drawing/2014/main" id="{AE2215D3-6A16-CC65-F0E6-4B55F48F5C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43190" y="364628"/>
            <a:ext cx="1139739" cy="538705"/>
          </a:xfrm>
          <a:prstGeom prst="rect">
            <a:avLst/>
          </a:prstGeom>
        </p:spPr>
      </p:pic>
      <p:sp>
        <p:nvSpPr>
          <p:cNvPr id="6" name="Oval 5">
            <a:extLst>
              <a:ext uri="{FF2B5EF4-FFF2-40B4-BE49-F238E27FC236}">
                <a16:creationId xmlns:a16="http://schemas.microsoft.com/office/drawing/2014/main" id="{F5C5B86B-B4FB-F5F1-18BE-53254DE9CB47}"/>
              </a:ext>
            </a:extLst>
          </p:cNvPr>
          <p:cNvSpPr/>
          <p:nvPr/>
        </p:nvSpPr>
        <p:spPr>
          <a:xfrm>
            <a:off x="309071" y="419081"/>
            <a:ext cx="429797" cy="429797"/>
          </a:xfrm>
          <a:prstGeom prst="ellipse">
            <a:avLst/>
          </a:prstGeom>
          <a:solidFill>
            <a:srgbClr val="E9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3890" y="2228816"/>
            <a:ext cx="388620" cy="3962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3890" y="1239701"/>
            <a:ext cx="449580" cy="525780"/>
          </a:xfrm>
          <a:prstGeom prst="rect">
            <a:avLst/>
          </a:prstGeom>
        </p:spPr>
      </p:pic>
      <p:sp>
        <p:nvSpPr>
          <p:cNvPr id="9" name="Rectangle 8"/>
          <p:cNvSpPr/>
          <p:nvPr/>
        </p:nvSpPr>
        <p:spPr>
          <a:xfrm>
            <a:off x="1556652" y="3492586"/>
            <a:ext cx="8218284" cy="923330"/>
          </a:xfrm>
          <a:prstGeom prst="rect">
            <a:avLst/>
          </a:prstGeom>
        </p:spPr>
        <p:txBody>
          <a:bodyPr wrap="square">
            <a:spAutoFit/>
          </a:bodyPr>
          <a:lstStyle/>
          <a:p>
            <a:r>
              <a:rPr lang="en-US" b="1" dirty="0">
                <a:solidFill>
                  <a:schemeClr val="tx1">
                    <a:lumMod val="75000"/>
                    <a:lumOff val="25000"/>
                  </a:schemeClr>
                </a:solidFill>
              </a:rPr>
              <a:t>Expanding images in a slide</a:t>
            </a:r>
            <a:r>
              <a:rPr lang="en-US" dirty="0">
                <a:solidFill>
                  <a:schemeClr val="tx1">
                    <a:lumMod val="75000"/>
                    <a:lumOff val="25000"/>
                  </a:schemeClr>
                </a:solidFill>
              </a:rPr>
              <a:t>: As you insert charts from the EDI Data Dashboard you made need to re-size them. Click on the image – it will appear as shown here. Use the </a:t>
            </a:r>
            <a:r>
              <a:rPr lang="en-US" u="sng" dirty="0">
                <a:solidFill>
                  <a:schemeClr val="tx1">
                    <a:lumMod val="75000"/>
                    <a:lumOff val="25000"/>
                  </a:schemeClr>
                </a:solidFill>
              </a:rPr>
              <a:t>corners</a:t>
            </a:r>
            <a:r>
              <a:rPr lang="en-US" dirty="0">
                <a:solidFill>
                  <a:schemeClr val="tx1">
                    <a:lumMod val="75000"/>
                    <a:lumOff val="25000"/>
                  </a:schemeClr>
                </a:solidFill>
              </a:rPr>
              <a:t> of the image to expand or shrink the size of an image evenly.</a:t>
            </a:r>
          </a:p>
        </p:txBody>
      </p:sp>
      <p:sp>
        <p:nvSpPr>
          <p:cNvPr id="12" name="Rectangle 11"/>
          <p:cNvSpPr/>
          <p:nvPr/>
        </p:nvSpPr>
        <p:spPr>
          <a:xfrm>
            <a:off x="1556651" y="4736596"/>
            <a:ext cx="8474039" cy="1754326"/>
          </a:xfrm>
          <a:prstGeom prst="rect">
            <a:avLst/>
          </a:prstGeom>
        </p:spPr>
        <p:txBody>
          <a:bodyPr wrap="square">
            <a:spAutoFit/>
          </a:bodyPr>
          <a:lstStyle/>
          <a:p>
            <a:r>
              <a:rPr lang="en-US" b="1" dirty="0">
                <a:solidFill>
                  <a:schemeClr val="tx1">
                    <a:lumMod val="75000"/>
                    <a:lumOff val="25000"/>
                  </a:schemeClr>
                </a:solidFill>
              </a:rPr>
              <a:t>Printing</a:t>
            </a:r>
            <a:r>
              <a:rPr lang="en-US" dirty="0">
                <a:solidFill>
                  <a:schemeClr val="tx1">
                    <a:lumMod val="75000"/>
                    <a:lumOff val="25000"/>
                  </a:schemeClr>
                </a:solidFill>
              </a:rPr>
              <a:t>: The Dashboard does not have a built-in printing or PDF export feature, but you may use your web browser’s print function to print a view of the Dashboard. To do this, right-click with a mouse and select “Print” on the pop-up that appears or try the shortcut CTRL+P (on a PC) or CMD+P (on a Mac) to bring up the browser’s Print function. If there is an issue fitting the full width of the Dashboard on a page, try reducing the scale of the print view. Some browsers will allow you to save a PDF by ”printing” to PDF.</a:t>
            </a:r>
          </a:p>
        </p:txBody>
      </p:sp>
      <p:sp>
        <p:nvSpPr>
          <p:cNvPr id="13" name="Rectangle 12"/>
          <p:cNvSpPr/>
          <p:nvPr/>
        </p:nvSpPr>
        <p:spPr>
          <a:xfrm>
            <a:off x="1556652" y="1194704"/>
            <a:ext cx="8218284" cy="646331"/>
          </a:xfrm>
          <a:prstGeom prst="rect">
            <a:avLst/>
          </a:prstGeom>
        </p:spPr>
        <p:txBody>
          <a:bodyPr wrap="square">
            <a:spAutoFit/>
          </a:bodyPr>
          <a:lstStyle/>
          <a:p>
            <a:r>
              <a:rPr lang="en-US" b="1" dirty="0">
                <a:solidFill>
                  <a:schemeClr val="tx1">
                    <a:lumMod val="75000"/>
                    <a:lumOff val="25000"/>
                  </a:schemeClr>
                </a:solidFill>
              </a:rPr>
              <a:t>Information icon</a:t>
            </a:r>
            <a:r>
              <a:rPr lang="en-US" dirty="0">
                <a:solidFill>
                  <a:schemeClr val="tx1">
                    <a:lumMod val="75000"/>
                    <a:lumOff val="25000"/>
                  </a:schemeClr>
                </a:solidFill>
              </a:rPr>
              <a:t>: Click on this symbol found throughout the Dashboard for explanations of data, charts and tables.</a:t>
            </a:r>
          </a:p>
        </p:txBody>
      </p:sp>
      <p:sp>
        <p:nvSpPr>
          <p:cNvPr id="14" name="Rectangle 13"/>
          <p:cNvSpPr/>
          <p:nvPr/>
        </p:nvSpPr>
        <p:spPr>
          <a:xfrm>
            <a:off x="1556652" y="2062978"/>
            <a:ext cx="8218284" cy="923330"/>
          </a:xfrm>
          <a:prstGeom prst="rect">
            <a:avLst/>
          </a:prstGeom>
        </p:spPr>
        <p:txBody>
          <a:bodyPr wrap="square">
            <a:spAutoFit/>
          </a:bodyPr>
          <a:lstStyle/>
          <a:p>
            <a:r>
              <a:rPr lang="en-US" b="1" dirty="0">
                <a:solidFill>
                  <a:schemeClr val="tx1">
                    <a:lumMod val="75000"/>
                    <a:lumOff val="25000"/>
                  </a:schemeClr>
                </a:solidFill>
              </a:rPr>
              <a:t>Download icon</a:t>
            </a:r>
            <a:r>
              <a:rPr lang="en-US" dirty="0">
                <a:solidFill>
                  <a:schemeClr val="tx1">
                    <a:lumMod val="75000"/>
                    <a:lumOff val="25000"/>
                  </a:schemeClr>
                </a:solidFill>
              </a:rPr>
              <a:t>: Click on this symbol to download individual charts or an entire module as a .PNG. Save these images in a file on your computer. You will use these images to populate the slides in this presentation template.</a:t>
            </a:r>
          </a:p>
        </p:txBody>
      </p:sp>
      <p:grpSp>
        <p:nvGrpSpPr>
          <p:cNvPr id="21" name="Group 20"/>
          <p:cNvGrpSpPr/>
          <p:nvPr/>
        </p:nvGrpSpPr>
        <p:grpSpPr>
          <a:xfrm>
            <a:off x="221628" y="3208251"/>
            <a:ext cx="1399032" cy="1127971"/>
            <a:chOff x="6272784" y="4114799"/>
            <a:chExt cx="1399032" cy="1127971"/>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272784" y="4114799"/>
              <a:ext cx="1399032" cy="1127971"/>
            </a:xfrm>
            <a:prstGeom prst="rect">
              <a:avLst/>
            </a:prstGeom>
          </p:spPr>
        </p:pic>
        <p:cxnSp>
          <p:nvCxnSpPr>
            <p:cNvPr id="18" name="Straight Arrow Connector 17"/>
            <p:cNvCxnSpPr/>
            <p:nvPr/>
          </p:nvCxnSpPr>
          <p:spPr>
            <a:xfrm flipV="1">
              <a:off x="7287768" y="4539688"/>
              <a:ext cx="265176" cy="227985"/>
            </a:xfrm>
            <a:prstGeom prst="straightConnector1">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pic>
        <p:nvPicPr>
          <p:cNvPr id="11" name="Graphic 10" descr="Printer">
            <a:extLst>
              <a:ext uri="{FF2B5EF4-FFF2-40B4-BE49-F238E27FC236}">
                <a16:creationId xmlns:a16="http://schemas.microsoft.com/office/drawing/2014/main" id="{35D25D65-2C5E-F602-CD94-D145D52FED4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5394" y="4821444"/>
            <a:ext cx="681033" cy="681033"/>
          </a:xfrm>
          <a:prstGeom prst="rect">
            <a:avLst/>
          </a:prstGeom>
        </p:spPr>
      </p:pic>
    </p:spTree>
    <p:extLst>
      <p:ext uri="{BB962C8B-B14F-4D97-AF65-F5344CB8AC3E}">
        <p14:creationId xmlns:p14="http://schemas.microsoft.com/office/powerpoint/2010/main" val="2866747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988681" y="106611"/>
            <a:ext cx="9642480" cy="1350430"/>
          </a:xfrm>
          <a:prstGeom prst="rect">
            <a:avLst/>
          </a:prstGeom>
          <a:no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3600" cap="none" dirty="0">
                <a:solidFill>
                  <a:schemeClr val="tx1">
                    <a:lumMod val="75000"/>
                    <a:lumOff val="25000"/>
                  </a:schemeClr>
                </a:solidFill>
                <a:latin typeface="Calibri" panose="020F0502020204030204" pitchFamily="34" charset="0"/>
                <a:cs typeface="Calibri" panose="020F0502020204030204" pitchFamily="34" charset="0"/>
              </a:rPr>
              <a:t>[Boundary name] Demographics &amp; Participation</a:t>
            </a:r>
          </a:p>
        </p:txBody>
      </p:sp>
      <p:pic>
        <p:nvPicPr>
          <p:cNvPr id="5" name="Picture 4">
            <a:extLst>
              <a:ext uri="{FF2B5EF4-FFF2-40B4-BE49-F238E27FC236}">
                <a16:creationId xmlns:a16="http://schemas.microsoft.com/office/drawing/2014/main" id="{8015CFD0-BE35-DEFB-A938-18A1E9F3E9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5138" y="461424"/>
            <a:ext cx="1355752" cy="640805"/>
          </a:xfrm>
          <a:prstGeom prst="rect">
            <a:avLst/>
          </a:prstGeom>
        </p:spPr>
      </p:pic>
      <p:grpSp>
        <p:nvGrpSpPr>
          <p:cNvPr id="11" name="Group 10">
            <a:extLst>
              <a:ext uri="{FF2B5EF4-FFF2-40B4-BE49-F238E27FC236}">
                <a16:creationId xmlns:a16="http://schemas.microsoft.com/office/drawing/2014/main" id="{89F2C6BF-7E3B-8FCA-02C7-EE060529A87C}"/>
              </a:ext>
            </a:extLst>
          </p:cNvPr>
          <p:cNvGrpSpPr/>
          <p:nvPr/>
        </p:nvGrpSpPr>
        <p:grpSpPr>
          <a:xfrm>
            <a:off x="954157" y="1987826"/>
            <a:ext cx="10028895" cy="3677478"/>
            <a:chOff x="954157" y="1987826"/>
            <a:chExt cx="10028895" cy="3677478"/>
          </a:xfrm>
        </p:grpSpPr>
        <p:pic>
          <p:nvPicPr>
            <p:cNvPr id="9" name="Picture 8">
              <a:extLst>
                <a:ext uri="{FF2B5EF4-FFF2-40B4-BE49-F238E27FC236}">
                  <a16:creationId xmlns:a16="http://schemas.microsoft.com/office/drawing/2014/main" id="{A39CC53C-324B-A70F-CE3B-F026A7D80522}"/>
                </a:ext>
              </a:extLst>
            </p:cNvPr>
            <p:cNvPicPr>
              <a:picLocks noChangeAspect="1"/>
            </p:cNvPicPr>
            <p:nvPr/>
          </p:nvPicPr>
          <p:blipFill>
            <a:blip r:embed="rId4"/>
            <a:stretch>
              <a:fillRect/>
            </a:stretch>
          </p:blipFill>
          <p:spPr>
            <a:xfrm>
              <a:off x="3299792" y="3463819"/>
              <a:ext cx="4990007" cy="980837"/>
            </a:xfrm>
            <a:prstGeom prst="rect">
              <a:avLst/>
            </a:prstGeom>
          </p:spPr>
        </p:pic>
        <p:sp>
          <p:nvSpPr>
            <p:cNvPr id="3" name="TextBox 2">
              <a:extLst>
                <a:ext uri="{FF2B5EF4-FFF2-40B4-BE49-F238E27FC236}">
                  <a16:creationId xmlns:a16="http://schemas.microsoft.com/office/drawing/2014/main" id="{F5C03253-26A3-6108-AF6F-9A7ECBE113A3}"/>
                </a:ext>
              </a:extLst>
            </p:cNvPr>
            <p:cNvSpPr txBox="1"/>
            <p:nvPr/>
          </p:nvSpPr>
          <p:spPr>
            <a:xfrm>
              <a:off x="1208948" y="2171605"/>
              <a:ext cx="9450254" cy="1200329"/>
            </a:xfrm>
            <a:prstGeom prst="rect">
              <a:avLst/>
            </a:prstGeom>
            <a:noFill/>
          </p:spPr>
          <p:txBody>
            <a:bodyPr wrap="square" rtlCol="0">
              <a:spAutoFit/>
            </a:bodyPr>
            <a:lstStyle/>
            <a:p>
              <a:r>
                <a:rPr lang="en-US" sz="2400" dirty="0"/>
                <a:t>Download a full view of the </a:t>
              </a:r>
              <a:r>
                <a:rPr lang="en-US" sz="2400" i="1" dirty="0"/>
                <a:t>Demographics Module </a:t>
              </a:r>
              <a:r>
                <a:rPr lang="en-US" sz="2400" dirty="0"/>
                <a:t>for your selected boundary type and specific area of interest using the download icon that appears beside the module title:</a:t>
              </a:r>
            </a:p>
          </p:txBody>
        </p:sp>
        <p:sp>
          <p:nvSpPr>
            <p:cNvPr id="7" name="Oval 6">
              <a:extLst>
                <a:ext uri="{FF2B5EF4-FFF2-40B4-BE49-F238E27FC236}">
                  <a16:creationId xmlns:a16="http://schemas.microsoft.com/office/drawing/2014/main" id="{E7623B8E-812E-3AE3-FD6F-6F7BBF9648B4}"/>
                </a:ext>
              </a:extLst>
            </p:cNvPr>
            <p:cNvSpPr/>
            <p:nvPr/>
          </p:nvSpPr>
          <p:spPr>
            <a:xfrm>
              <a:off x="7748105" y="3749945"/>
              <a:ext cx="465483" cy="6298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8152794-27CC-707D-C9B7-0737F1E852E3}"/>
                </a:ext>
              </a:extLst>
            </p:cNvPr>
            <p:cNvSpPr txBox="1"/>
            <p:nvPr/>
          </p:nvSpPr>
          <p:spPr>
            <a:xfrm>
              <a:off x="1208948" y="4730782"/>
              <a:ext cx="9774104" cy="461665"/>
            </a:xfrm>
            <a:prstGeom prst="rect">
              <a:avLst/>
            </a:prstGeom>
            <a:noFill/>
          </p:spPr>
          <p:txBody>
            <a:bodyPr wrap="square" rtlCol="0">
              <a:spAutoFit/>
            </a:bodyPr>
            <a:lstStyle/>
            <a:p>
              <a:r>
                <a:rPr lang="en-US" sz="2400" dirty="0"/>
                <a:t>Insert the downloaded .</a:t>
              </a:r>
              <a:r>
                <a:rPr lang="en-US" sz="2400" dirty="0" err="1"/>
                <a:t>png</a:t>
              </a:r>
              <a:r>
                <a:rPr lang="en-US" sz="2400" dirty="0"/>
                <a:t> of the module in this slide template.</a:t>
              </a:r>
            </a:p>
          </p:txBody>
        </p:sp>
        <p:sp>
          <p:nvSpPr>
            <p:cNvPr id="10" name="Rectangle 9">
              <a:extLst>
                <a:ext uri="{FF2B5EF4-FFF2-40B4-BE49-F238E27FC236}">
                  <a16:creationId xmlns:a16="http://schemas.microsoft.com/office/drawing/2014/main" id="{6212A01B-DF57-0C36-A60B-0382B3DA5D3C}"/>
                </a:ext>
              </a:extLst>
            </p:cNvPr>
            <p:cNvSpPr/>
            <p:nvPr/>
          </p:nvSpPr>
          <p:spPr>
            <a:xfrm>
              <a:off x="954157" y="1987826"/>
              <a:ext cx="9760226" cy="367747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50539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49686"/>
            <a:ext cx="10515600" cy="3478742"/>
          </a:xfrm>
        </p:spPr>
        <p:txBody>
          <a:bodyPr>
            <a:noAutofit/>
          </a:bodyPr>
          <a:lstStyle/>
          <a:p>
            <a:br>
              <a:rPr lang="en-US" dirty="0">
                <a:latin typeface="+mn-lt"/>
              </a:rPr>
            </a:br>
            <a:endParaRPr lang="en-US" dirty="0">
              <a:latin typeface="+mn-lt"/>
            </a:endParaRPr>
          </a:p>
        </p:txBody>
      </p:sp>
      <p:sp>
        <p:nvSpPr>
          <p:cNvPr id="3" name="Rectangle 2"/>
          <p:cNvSpPr/>
          <p:nvPr/>
        </p:nvSpPr>
        <p:spPr>
          <a:xfrm>
            <a:off x="0" y="2795279"/>
            <a:ext cx="12192000" cy="1001104"/>
          </a:xfrm>
          <a:prstGeom prst="rect">
            <a:avLst/>
          </a:prstGeom>
          <a:solidFill>
            <a:srgbClr val="7C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Overall Outcomes </a:t>
            </a:r>
          </a:p>
        </p:txBody>
      </p:sp>
      <p:sp>
        <p:nvSpPr>
          <p:cNvPr id="5" name="Title 1"/>
          <p:cNvSpPr txBox="1">
            <a:spLocks/>
          </p:cNvSpPr>
          <p:nvPr/>
        </p:nvSpPr>
        <p:spPr>
          <a:xfrm>
            <a:off x="530706" y="1487512"/>
            <a:ext cx="10823095" cy="4578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Light"/>
              <a:ea typeface="+mj-ea"/>
              <a:cs typeface="+mj-cs"/>
            </a:endParaRPr>
          </a:p>
        </p:txBody>
      </p:sp>
      <p:sp>
        <p:nvSpPr>
          <p:cNvPr id="6" name="Title 1"/>
          <p:cNvSpPr txBox="1">
            <a:spLocks/>
          </p:cNvSpPr>
          <p:nvPr/>
        </p:nvSpPr>
        <p:spPr>
          <a:xfrm>
            <a:off x="990600" y="2713680"/>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7" name="Title 1"/>
          <p:cNvSpPr txBox="1">
            <a:spLocks/>
          </p:cNvSpPr>
          <p:nvPr/>
        </p:nvSpPr>
        <p:spPr>
          <a:xfrm>
            <a:off x="863600" y="1923774"/>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grpSp>
        <p:nvGrpSpPr>
          <p:cNvPr id="11" name="Group 10">
            <a:extLst>
              <a:ext uri="{FF2B5EF4-FFF2-40B4-BE49-F238E27FC236}">
                <a16:creationId xmlns:a16="http://schemas.microsoft.com/office/drawing/2014/main" id="{4B0CFA9D-E088-250F-FF1E-039F4BD4F6B8}"/>
              </a:ext>
            </a:extLst>
          </p:cNvPr>
          <p:cNvGrpSpPr/>
          <p:nvPr/>
        </p:nvGrpSpPr>
        <p:grpSpPr>
          <a:xfrm>
            <a:off x="0" y="2795279"/>
            <a:ext cx="2379518" cy="1001104"/>
            <a:chOff x="5062151" y="557372"/>
            <a:chExt cx="2063579" cy="864973"/>
          </a:xfrm>
        </p:grpSpPr>
        <p:sp>
          <p:nvSpPr>
            <p:cNvPr id="12" name="Rectangle 11">
              <a:extLst>
                <a:ext uri="{FF2B5EF4-FFF2-40B4-BE49-F238E27FC236}">
                  <a16:creationId xmlns:a16="http://schemas.microsoft.com/office/drawing/2014/main" id="{B0608CB5-5F03-4C22-1303-E23362C86DA8}"/>
                </a:ext>
              </a:extLst>
            </p:cNvPr>
            <p:cNvSpPr/>
            <p:nvPr/>
          </p:nvSpPr>
          <p:spPr>
            <a:xfrm>
              <a:off x="5062151" y="557372"/>
              <a:ext cx="2063579" cy="864973"/>
            </a:xfrm>
            <a:prstGeom prst="rect">
              <a:avLst/>
            </a:prstGeom>
            <a:solidFill>
              <a:srgbClr val="DE1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B56AA23-D43E-F274-D692-5645BA48C0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08718" y="760515"/>
              <a:ext cx="970445" cy="458687"/>
            </a:xfrm>
            <a:prstGeom prst="rect">
              <a:avLst/>
            </a:prstGeom>
          </p:spPr>
        </p:pic>
      </p:grpSp>
    </p:spTree>
    <p:extLst>
      <p:ext uri="{BB962C8B-B14F-4D97-AF65-F5344CB8AC3E}">
        <p14:creationId xmlns:p14="http://schemas.microsoft.com/office/powerpoint/2010/main" val="3123339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E18E22-0588-CAEA-1282-7EAA9D94BB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4331" y="744101"/>
            <a:ext cx="9955336" cy="5714346"/>
          </a:xfrm>
          <a:prstGeom prst="rect">
            <a:avLst/>
          </a:prstGeom>
        </p:spPr>
      </p:pic>
      <p:sp>
        <p:nvSpPr>
          <p:cNvPr id="16" name="Rectangle 15">
            <a:extLst>
              <a:ext uri="{FF2B5EF4-FFF2-40B4-BE49-F238E27FC236}">
                <a16:creationId xmlns:a16="http://schemas.microsoft.com/office/drawing/2014/main" id="{9CB7A1C8-E13A-217E-BAFE-27ACB303CED6}"/>
              </a:ext>
            </a:extLst>
          </p:cNvPr>
          <p:cNvSpPr/>
          <p:nvPr/>
        </p:nvSpPr>
        <p:spPr>
          <a:xfrm>
            <a:off x="11702533" y="0"/>
            <a:ext cx="489467" cy="6858000"/>
          </a:xfrm>
          <a:prstGeom prst="rect">
            <a:avLst/>
          </a:prstGeom>
          <a:solidFill>
            <a:srgbClr val="7C6E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p:cNvSpPr txBox="1"/>
          <p:nvPr/>
        </p:nvSpPr>
        <p:spPr>
          <a:xfrm rot="5400000">
            <a:off x="10730548" y="1154335"/>
            <a:ext cx="2432571" cy="369332"/>
          </a:xfrm>
          <a:prstGeom prst="rect">
            <a:avLst/>
          </a:prstGeom>
          <a:noFill/>
        </p:spPr>
        <p:txBody>
          <a:bodyPr wrap="square" rtlCol="0">
            <a:spAutoFit/>
          </a:bodyPr>
          <a:lstStyle/>
          <a:p>
            <a:r>
              <a:rPr lang="en-US" dirty="0">
                <a:solidFill>
                  <a:schemeClr val="bg1"/>
                </a:solidFill>
              </a:rPr>
              <a:t>School District Example</a:t>
            </a:r>
          </a:p>
        </p:txBody>
      </p:sp>
      <p:sp>
        <p:nvSpPr>
          <p:cNvPr id="4" name="Title 3"/>
          <p:cNvSpPr txBox="1">
            <a:spLocks/>
          </p:cNvSpPr>
          <p:nvPr/>
        </p:nvSpPr>
        <p:spPr>
          <a:xfrm>
            <a:off x="1392333" y="0"/>
            <a:ext cx="8636250" cy="854791"/>
          </a:xfrm>
          <a:prstGeom prst="rect">
            <a:avLst/>
          </a:prstGeom>
          <a:no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800" cap="none" dirty="0">
                <a:solidFill>
                  <a:schemeClr val="tx1">
                    <a:lumMod val="75000"/>
                    <a:lumOff val="25000"/>
                  </a:schemeClr>
                </a:solidFill>
                <a:latin typeface="Calibri" panose="020F0502020204030204" pitchFamily="34" charset="0"/>
                <a:cs typeface="Calibri" panose="020F0502020204030204" pitchFamily="34" charset="0"/>
              </a:rPr>
              <a:t>SD83 North Okanagan-Shuswap, Overall Outcomes</a:t>
            </a:r>
          </a:p>
        </p:txBody>
      </p:sp>
      <p:pic>
        <p:nvPicPr>
          <p:cNvPr id="5" name="Picture 4">
            <a:extLst>
              <a:ext uri="{FF2B5EF4-FFF2-40B4-BE49-F238E27FC236}">
                <a16:creationId xmlns:a16="http://schemas.microsoft.com/office/drawing/2014/main" id="{8015CFD0-BE35-DEFB-A938-18A1E9F3E9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3622" y="156004"/>
            <a:ext cx="944123" cy="446246"/>
          </a:xfrm>
          <a:prstGeom prst="rect">
            <a:avLst/>
          </a:prstGeom>
        </p:spPr>
      </p:pic>
    </p:spTree>
    <p:extLst>
      <p:ext uri="{BB962C8B-B14F-4D97-AF65-F5344CB8AC3E}">
        <p14:creationId xmlns:p14="http://schemas.microsoft.com/office/powerpoint/2010/main" val="297128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3"/>
          <p:cNvSpPr txBox="1">
            <a:spLocks/>
          </p:cNvSpPr>
          <p:nvPr/>
        </p:nvSpPr>
        <p:spPr>
          <a:xfrm>
            <a:off x="1392333" y="0"/>
            <a:ext cx="8636250" cy="854791"/>
          </a:xfrm>
          <a:prstGeom prst="rect">
            <a:avLst/>
          </a:prstGeom>
          <a:no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800" cap="none" dirty="0">
                <a:solidFill>
                  <a:schemeClr val="tx1">
                    <a:lumMod val="75000"/>
                    <a:lumOff val="25000"/>
                  </a:schemeClr>
                </a:solidFill>
                <a:latin typeface="Calibri" panose="020F0502020204030204" pitchFamily="34" charset="0"/>
                <a:cs typeface="Calibri" panose="020F0502020204030204" pitchFamily="34" charset="0"/>
              </a:rPr>
              <a:t>Fraser Health Authority, Overall Outcomes</a:t>
            </a:r>
          </a:p>
        </p:txBody>
      </p:sp>
      <p:pic>
        <p:nvPicPr>
          <p:cNvPr id="7" name="Picture 6">
            <a:extLst>
              <a:ext uri="{FF2B5EF4-FFF2-40B4-BE49-F238E27FC236}">
                <a16:creationId xmlns:a16="http://schemas.microsoft.com/office/drawing/2014/main" id="{8015CFD0-BE35-DEFB-A938-18A1E9F3E9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3622" y="156004"/>
            <a:ext cx="944123" cy="446246"/>
          </a:xfrm>
          <a:prstGeom prst="rect">
            <a:avLst/>
          </a:prstGeom>
        </p:spPr>
      </p:pic>
      <p:pic>
        <p:nvPicPr>
          <p:cNvPr id="12" name="Content Placeholder 8">
            <a:extLst>
              <a:ext uri="{FF2B5EF4-FFF2-40B4-BE49-F238E27FC236}">
                <a16:creationId xmlns:a16="http://schemas.microsoft.com/office/drawing/2014/main" id="{F3AD5B08-1796-297A-4BD0-488FAA1E077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4331" y="744100"/>
            <a:ext cx="9955336" cy="5714347"/>
          </a:xfrm>
          <a:prstGeom prst="rect">
            <a:avLst/>
          </a:prstGeom>
        </p:spPr>
      </p:pic>
      <p:sp>
        <p:nvSpPr>
          <p:cNvPr id="13" name="Rectangle 12">
            <a:extLst>
              <a:ext uri="{FF2B5EF4-FFF2-40B4-BE49-F238E27FC236}">
                <a16:creationId xmlns:a16="http://schemas.microsoft.com/office/drawing/2014/main" id="{33E5ED41-CDA8-2A85-FE7B-CBAFC5D86AE7}"/>
              </a:ext>
            </a:extLst>
          </p:cNvPr>
          <p:cNvSpPr/>
          <p:nvPr/>
        </p:nvSpPr>
        <p:spPr>
          <a:xfrm>
            <a:off x="11702533" y="0"/>
            <a:ext cx="489467" cy="6858000"/>
          </a:xfrm>
          <a:prstGeom prst="rect">
            <a:avLst/>
          </a:prstGeom>
          <a:solidFill>
            <a:srgbClr val="7C6E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5DF98299-E8F1-D43F-55DD-1DC979CB1425}"/>
              </a:ext>
            </a:extLst>
          </p:cNvPr>
          <p:cNvSpPr txBox="1"/>
          <p:nvPr/>
        </p:nvSpPr>
        <p:spPr>
          <a:xfrm rot="5400000">
            <a:off x="10293691" y="1591191"/>
            <a:ext cx="3306284" cy="369332"/>
          </a:xfrm>
          <a:prstGeom prst="rect">
            <a:avLst/>
          </a:prstGeom>
          <a:noFill/>
        </p:spPr>
        <p:txBody>
          <a:bodyPr wrap="square" rtlCol="0">
            <a:spAutoFit/>
          </a:bodyPr>
          <a:lstStyle/>
          <a:p>
            <a:r>
              <a:rPr lang="en-US" dirty="0">
                <a:solidFill>
                  <a:schemeClr val="bg1"/>
                </a:solidFill>
              </a:rPr>
              <a:t>Health Authority Example</a:t>
            </a:r>
          </a:p>
        </p:txBody>
      </p:sp>
    </p:spTree>
    <p:extLst>
      <p:ext uri="{BB962C8B-B14F-4D97-AF65-F5344CB8AC3E}">
        <p14:creationId xmlns:p14="http://schemas.microsoft.com/office/powerpoint/2010/main" val="283339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392333" y="0"/>
            <a:ext cx="8636250" cy="854791"/>
          </a:xfrm>
          <a:prstGeom prst="rect">
            <a:avLst/>
          </a:prstGeom>
          <a:no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800" cap="none" dirty="0">
                <a:solidFill>
                  <a:schemeClr val="tx1">
                    <a:lumMod val="75000"/>
                    <a:lumOff val="25000"/>
                  </a:schemeClr>
                </a:solidFill>
                <a:latin typeface="Calibri" panose="020F0502020204030204" pitchFamily="34" charset="0"/>
                <a:cs typeface="Calibri" panose="020F0502020204030204" pitchFamily="34" charset="0"/>
              </a:rPr>
              <a:t>[Boundary name], Overall Outcomes</a:t>
            </a:r>
          </a:p>
        </p:txBody>
      </p:sp>
      <p:pic>
        <p:nvPicPr>
          <p:cNvPr id="6" name="Picture 5">
            <a:extLst>
              <a:ext uri="{FF2B5EF4-FFF2-40B4-BE49-F238E27FC236}">
                <a16:creationId xmlns:a16="http://schemas.microsoft.com/office/drawing/2014/main" id="{8015CFD0-BE35-DEFB-A938-18A1E9F3E9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3622" y="156004"/>
            <a:ext cx="944123" cy="446246"/>
          </a:xfrm>
          <a:prstGeom prst="rect">
            <a:avLst/>
          </a:prstGeom>
        </p:spPr>
      </p:pic>
      <p:grpSp>
        <p:nvGrpSpPr>
          <p:cNvPr id="12" name="Group 11">
            <a:extLst>
              <a:ext uri="{FF2B5EF4-FFF2-40B4-BE49-F238E27FC236}">
                <a16:creationId xmlns:a16="http://schemas.microsoft.com/office/drawing/2014/main" id="{A0532D71-9578-0B8E-DED9-197CB5251E9F}"/>
              </a:ext>
            </a:extLst>
          </p:cNvPr>
          <p:cNvGrpSpPr/>
          <p:nvPr/>
        </p:nvGrpSpPr>
        <p:grpSpPr>
          <a:xfrm>
            <a:off x="954157" y="1987826"/>
            <a:ext cx="9760226" cy="3677478"/>
            <a:chOff x="954157" y="1987826"/>
            <a:chExt cx="9760226" cy="3677478"/>
          </a:xfrm>
        </p:grpSpPr>
        <p:pic>
          <p:nvPicPr>
            <p:cNvPr id="10" name="Picture 9">
              <a:extLst>
                <a:ext uri="{FF2B5EF4-FFF2-40B4-BE49-F238E27FC236}">
                  <a16:creationId xmlns:a16="http://schemas.microsoft.com/office/drawing/2014/main" id="{C3A9A7E5-9C87-FB83-6958-3590BA8F4414}"/>
                </a:ext>
              </a:extLst>
            </p:cNvPr>
            <p:cNvPicPr>
              <a:picLocks noChangeAspect="1"/>
            </p:cNvPicPr>
            <p:nvPr/>
          </p:nvPicPr>
          <p:blipFill>
            <a:blip r:embed="rId4"/>
            <a:stretch>
              <a:fillRect/>
            </a:stretch>
          </p:blipFill>
          <p:spPr>
            <a:xfrm>
              <a:off x="2846608" y="3520018"/>
              <a:ext cx="5727700" cy="1054100"/>
            </a:xfrm>
            <a:prstGeom prst="rect">
              <a:avLst/>
            </a:prstGeom>
          </p:spPr>
        </p:pic>
        <p:sp>
          <p:nvSpPr>
            <p:cNvPr id="4" name="TextBox 3"/>
            <p:cNvSpPr txBox="1"/>
            <p:nvPr/>
          </p:nvSpPr>
          <p:spPr>
            <a:xfrm>
              <a:off x="1217745" y="2228671"/>
              <a:ext cx="9450254" cy="1200329"/>
            </a:xfrm>
            <a:prstGeom prst="rect">
              <a:avLst/>
            </a:prstGeom>
            <a:noFill/>
          </p:spPr>
          <p:txBody>
            <a:bodyPr wrap="square" rtlCol="0">
              <a:spAutoFit/>
            </a:bodyPr>
            <a:lstStyle/>
            <a:p>
              <a:r>
                <a:rPr lang="en-US" sz="2400" dirty="0"/>
                <a:t>Download a full view of the </a:t>
              </a:r>
              <a:r>
                <a:rPr lang="en-US" sz="2400" i="1" dirty="0"/>
                <a:t>Overall Outcomes Module </a:t>
              </a:r>
              <a:r>
                <a:rPr lang="en-US" sz="2400" dirty="0"/>
                <a:t>for your selected boundary type and specific area of interest using the download icon that appears beside the module title:</a:t>
              </a:r>
            </a:p>
          </p:txBody>
        </p:sp>
        <p:sp>
          <p:nvSpPr>
            <p:cNvPr id="8" name="Oval 7"/>
            <p:cNvSpPr/>
            <p:nvPr/>
          </p:nvSpPr>
          <p:spPr>
            <a:xfrm>
              <a:off x="8026400" y="3809580"/>
              <a:ext cx="465483" cy="6298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99AA676-07AA-F92F-CF0C-5F47F3A21A12}"/>
                </a:ext>
              </a:extLst>
            </p:cNvPr>
            <p:cNvSpPr txBox="1"/>
            <p:nvPr/>
          </p:nvSpPr>
          <p:spPr>
            <a:xfrm>
              <a:off x="1310153" y="4751012"/>
              <a:ext cx="9008478" cy="461665"/>
            </a:xfrm>
            <a:prstGeom prst="rect">
              <a:avLst/>
            </a:prstGeom>
            <a:noFill/>
          </p:spPr>
          <p:txBody>
            <a:bodyPr wrap="square" rtlCol="0">
              <a:spAutoFit/>
            </a:bodyPr>
            <a:lstStyle/>
            <a:p>
              <a:r>
                <a:rPr lang="en-US" sz="2400" dirty="0"/>
                <a:t>Insert the downloaded .</a:t>
              </a:r>
              <a:r>
                <a:rPr lang="en-US" sz="2400" dirty="0" err="1"/>
                <a:t>png</a:t>
              </a:r>
              <a:r>
                <a:rPr lang="en-US" sz="2400" dirty="0"/>
                <a:t> of the module in this slide.</a:t>
              </a:r>
            </a:p>
          </p:txBody>
        </p:sp>
        <p:sp>
          <p:nvSpPr>
            <p:cNvPr id="11" name="Rectangle 10">
              <a:extLst>
                <a:ext uri="{FF2B5EF4-FFF2-40B4-BE49-F238E27FC236}">
                  <a16:creationId xmlns:a16="http://schemas.microsoft.com/office/drawing/2014/main" id="{B260A910-E1AF-F301-BBE8-3036CF00CBBB}"/>
                </a:ext>
              </a:extLst>
            </p:cNvPr>
            <p:cNvSpPr/>
            <p:nvPr/>
          </p:nvSpPr>
          <p:spPr>
            <a:xfrm>
              <a:off x="954157" y="1987826"/>
              <a:ext cx="9760226" cy="367747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54048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536" y="1668113"/>
            <a:ext cx="10515600" cy="3478742"/>
          </a:xfrm>
        </p:spPr>
        <p:txBody>
          <a:bodyPr>
            <a:noAutofit/>
          </a:bodyPr>
          <a:lstStyle/>
          <a:p>
            <a:br>
              <a:rPr lang="en-US" dirty="0">
                <a:latin typeface="+mn-lt"/>
              </a:rPr>
            </a:br>
            <a:endParaRPr lang="en-US" dirty="0">
              <a:latin typeface="+mn-lt"/>
            </a:endParaRPr>
          </a:p>
        </p:txBody>
      </p:sp>
      <p:sp>
        <p:nvSpPr>
          <p:cNvPr id="3" name="Rectangle 2"/>
          <p:cNvSpPr/>
          <p:nvPr/>
        </p:nvSpPr>
        <p:spPr>
          <a:xfrm>
            <a:off x="0" y="384588"/>
            <a:ext cx="12192000" cy="1001104"/>
          </a:xfrm>
          <a:prstGeom prst="rect">
            <a:avLst/>
          </a:prstGeom>
          <a:solidFill>
            <a:srgbClr val="7C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			Highlight 1: Overall Outcomes</a:t>
            </a:r>
          </a:p>
        </p:txBody>
      </p:sp>
      <p:sp>
        <p:nvSpPr>
          <p:cNvPr id="5" name="Title 1"/>
          <p:cNvSpPr txBox="1">
            <a:spLocks/>
          </p:cNvSpPr>
          <p:nvPr/>
        </p:nvSpPr>
        <p:spPr>
          <a:xfrm>
            <a:off x="530706" y="1487512"/>
            <a:ext cx="10823095" cy="4578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Light"/>
              <a:ea typeface="+mj-ea"/>
              <a:cs typeface="+mj-cs"/>
            </a:endParaRPr>
          </a:p>
        </p:txBody>
      </p:sp>
      <p:sp>
        <p:nvSpPr>
          <p:cNvPr id="6" name="Title 1"/>
          <p:cNvSpPr txBox="1">
            <a:spLocks/>
          </p:cNvSpPr>
          <p:nvPr/>
        </p:nvSpPr>
        <p:spPr>
          <a:xfrm>
            <a:off x="990600" y="2713680"/>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7" name="Title 1"/>
          <p:cNvSpPr txBox="1">
            <a:spLocks/>
          </p:cNvSpPr>
          <p:nvPr/>
        </p:nvSpPr>
        <p:spPr>
          <a:xfrm>
            <a:off x="863600" y="1923774"/>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10" name="TextBox 9"/>
          <p:cNvSpPr txBox="1"/>
          <p:nvPr/>
        </p:nvSpPr>
        <p:spPr>
          <a:xfrm>
            <a:off x="758536" y="1940484"/>
            <a:ext cx="10845029"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Calibri"/>
              </a:rPr>
              <a:t>Wave 8 EDI data for [boundary name] shows that [X]% of kindergarten children living in the area were </a:t>
            </a:r>
            <a:r>
              <a:rPr lang="en-US" sz="4000" dirty="0">
                <a:solidFill>
                  <a:schemeClr val="accent6"/>
                </a:solidFill>
                <a:latin typeface="Calibri"/>
              </a:rPr>
              <a:t>on track </a:t>
            </a:r>
            <a:r>
              <a:rPr lang="en-US" sz="4000" dirty="0">
                <a:solidFill>
                  <a:prstClr val="black"/>
                </a:solidFill>
                <a:latin typeface="Calibri"/>
              </a:rPr>
              <a:t>in their overall development, [X]% were </a:t>
            </a:r>
            <a:r>
              <a:rPr lang="en-US" sz="4000" dirty="0">
                <a:solidFill>
                  <a:srgbClr val="C00000"/>
                </a:solidFill>
                <a:latin typeface="Calibri"/>
              </a:rPr>
              <a:t>vulnerable</a:t>
            </a:r>
            <a:r>
              <a:rPr lang="en-US" sz="4000" dirty="0">
                <a:solidFill>
                  <a:prstClr val="black"/>
                </a:solidFill>
                <a:latin typeface="Calibri"/>
              </a:rPr>
              <a:t> on one or more EDI scales, and [X]% were </a:t>
            </a:r>
            <a:r>
              <a:rPr lang="en-US" sz="4000" dirty="0">
                <a:solidFill>
                  <a:schemeClr val="accent4"/>
                </a:solidFill>
                <a:latin typeface="Calibri"/>
              </a:rPr>
              <a:t>in flux </a:t>
            </a:r>
            <a:r>
              <a:rPr lang="en-US" sz="4000" dirty="0">
                <a:solidFill>
                  <a:prstClr val="black"/>
                </a:solidFill>
                <a:latin typeface="Calibri"/>
              </a:rPr>
              <a:t>(neither vulnerable on any scale, nor on track on all).</a:t>
            </a:r>
            <a:r>
              <a:rPr kumimoji="0" lang="en-US" sz="4000" b="0" i="0" u="none" strike="noStrike" kern="1200" cap="none" spc="0" normalizeH="0" baseline="0" noProof="0" dirty="0">
                <a:ln>
                  <a:noFill/>
                </a:ln>
                <a:solidFill>
                  <a:prstClr val="black"/>
                </a:solidFill>
                <a:effectLst/>
                <a:uLnTx/>
                <a:uFillTx/>
                <a:latin typeface="Calibri"/>
              </a:rPr>
              <a:t> </a:t>
            </a:r>
          </a:p>
        </p:txBody>
      </p:sp>
      <p:grpSp>
        <p:nvGrpSpPr>
          <p:cNvPr id="11" name="Group 10">
            <a:extLst>
              <a:ext uri="{FF2B5EF4-FFF2-40B4-BE49-F238E27FC236}">
                <a16:creationId xmlns:a16="http://schemas.microsoft.com/office/drawing/2014/main" id="{4B0CFA9D-E088-250F-FF1E-039F4BD4F6B8}"/>
              </a:ext>
            </a:extLst>
          </p:cNvPr>
          <p:cNvGrpSpPr/>
          <p:nvPr/>
        </p:nvGrpSpPr>
        <p:grpSpPr>
          <a:xfrm>
            <a:off x="0" y="384588"/>
            <a:ext cx="2379518" cy="1001104"/>
            <a:chOff x="5062151" y="557372"/>
            <a:chExt cx="2063579" cy="864973"/>
          </a:xfrm>
        </p:grpSpPr>
        <p:sp>
          <p:nvSpPr>
            <p:cNvPr id="12" name="Rectangle 11">
              <a:extLst>
                <a:ext uri="{FF2B5EF4-FFF2-40B4-BE49-F238E27FC236}">
                  <a16:creationId xmlns:a16="http://schemas.microsoft.com/office/drawing/2014/main" id="{B0608CB5-5F03-4C22-1303-E23362C86DA8}"/>
                </a:ext>
              </a:extLst>
            </p:cNvPr>
            <p:cNvSpPr/>
            <p:nvPr/>
          </p:nvSpPr>
          <p:spPr>
            <a:xfrm>
              <a:off x="5062151" y="557372"/>
              <a:ext cx="2063579" cy="864973"/>
            </a:xfrm>
            <a:prstGeom prst="rect">
              <a:avLst/>
            </a:prstGeom>
            <a:solidFill>
              <a:srgbClr val="DE1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B56AA23-D43E-F274-D692-5645BA48C0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08718" y="760515"/>
              <a:ext cx="970445" cy="458687"/>
            </a:xfrm>
            <a:prstGeom prst="rect">
              <a:avLst/>
            </a:prstGeom>
          </p:spPr>
        </p:pic>
      </p:grpSp>
    </p:spTree>
    <p:extLst>
      <p:ext uri="{BB962C8B-B14F-4D97-AF65-F5344CB8AC3E}">
        <p14:creationId xmlns:p14="http://schemas.microsoft.com/office/powerpoint/2010/main" val="946383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3"/>
          <p:cNvSpPr txBox="1">
            <a:spLocks/>
          </p:cNvSpPr>
          <p:nvPr/>
        </p:nvSpPr>
        <p:spPr>
          <a:xfrm>
            <a:off x="1988681" y="106611"/>
            <a:ext cx="9642480" cy="1350430"/>
          </a:xfrm>
          <a:prstGeom prst="rect">
            <a:avLst/>
          </a:prstGeom>
          <a:no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cap="none" dirty="0">
                <a:solidFill>
                  <a:schemeClr val="tx1">
                    <a:lumMod val="75000"/>
                    <a:lumOff val="25000"/>
                  </a:schemeClr>
                </a:solidFill>
                <a:latin typeface="Calibri" panose="020F0502020204030204" pitchFamily="34" charset="0"/>
                <a:cs typeface="Calibri" panose="020F0502020204030204" pitchFamily="34" charset="0"/>
              </a:rPr>
              <a:t>SD70 Pacific Rim, Wave 8, Overall Outcomes</a:t>
            </a:r>
          </a:p>
        </p:txBody>
      </p:sp>
      <p:pic>
        <p:nvPicPr>
          <p:cNvPr id="5" name="Picture 4">
            <a:extLst>
              <a:ext uri="{FF2B5EF4-FFF2-40B4-BE49-F238E27FC236}">
                <a16:creationId xmlns:a16="http://schemas.microsoft.com/office/drawing/2014/main" id="{8015CFD0-BE35-DEFB-A938-18A1E9F3E9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5138" y="461424"/>
            <a:ext cx="1355752" cy="640805"/>
          </a:xfrm>
          <a:prstGeom prst="rect">
            <a:avLst/>
          </a:prstGeom>
        </p:spPr>
      </p:pic>
      <p:pic>
        <p:nvPicPr>
          <p:cNvPr id="11" name="Picture 10">
            <a:extLst>
              <a:ext uri="{FF2B5EF4-FFF2-40B4-BE49-F238E27FC236}">
                <a16:creationId xmlns:a16="http://schemas.microsoft.com/office/drawing/2014/main" id="{FA3DD2FB-5838-2B91-1E91-190AC661DEE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94100" y="1689100"/>
            <a:ext cx="5003800" cy="3479800"/>
          </a:xfrm>
          <a:prstGeom prst="rect">
            <a:avLst/>
          </a:prstGeom>
        </p:spPr>
      </p:pic>
      <p:sp>
        <p:nvSpPr>
          <p:cNvPr id="12" name="Rectangle 11">
            <a:extLst>
              <a:ext uri="{FF2B5EF4-FFF2-40B4-BE49-F238E27FC236}">
                <a16:creationId xmlns:a16="http://schemas.microsoft.com/office/drawing/2014/main" id="{6017FC10-657C-1834-6C5C-3B830E081C81}"/>
              </a:ext>
            </a:extLst>
          </p:cNvPr>
          <p:cNvSpPr/>
          <p:nvPr/>
        </p:nvSpPr>
        <p:spPr>
          <a:xfrm>
            <a:off x="11702533" y="0"/>
            <a:ext cx="489467" cy="6858000"/>
          </a:xfrm>
          <a:prstGeom prst="rect">
            <a:avLst/>
          </a:prstGeom>
          <a:solidFill>
            <a:srgbClr val="7C6E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C046A6AD-8A53-7D59-0519-C9922666D6D3}"/>
              </a:ext>
            </a:extLst>
          </p:cNvPr>
          <p:cNvSpPr txBox="1"/>
          <p:nvPr/>
        </p:nvSpPr>
        <p:spPr>
          <a:xfrm rot="5400000">
            <a:off x="10730548" y="1154335"/>
            <a:ext cx="2432571" cy="369332"/>
          </a:xfrm>
          <a:prstGeom prst="rect">
            <a:avLst/>
          </a:prstGeom>
          <a:noFill/>
        </p:spPr>
        <p:txBody>
          <a:bodyPr wrap="square" rtlCol="0">
            <a:spAutoFit/>
          </a:bodyPr>
          <a:lstStyle/>
          <a:p>
            <a:r>
              <a:rPr lang="en-US" dirty="0">
                <a:solidFill>
                  <a:schemeClr val="bg1"/>
                </a:solidFill>
              </a:rPr>
              <a:t>Example Slide</a:t>
            </a:r>
          </a:p>
        </p:txBody>
      </p:sp>
    </p:spTree>
    <p:extLst>
      <p:ext uri="{BB962C8B-B14F-4D97-AF65-F5344CB8AC3E}">
        <p14:creationId xmlns:p14="http://schemas.microsoft.com/office/powerpoint/2010/main" val="1944221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1988681" y="106611"/>
            <a:ext cx="9642480" cy="1350430"/>
          </a:xfrm>
          <a:prstGeom prst="rect">
            <a:avLst/>
          </a:prstGeom>
          <a:no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cap="none" dirty="0">
                <a:solidFill>
                  <a:schemeClr val="tx1">
                    <a:lumMod val="75000"/>
                    <a:lumOff val="25000"/>
                  </a:schemeClr>
                </a:solidFill>
                <a:latin typeface="Calibri" panose="020F0502020204030204" pitchFamily="34" charset="0"/>
                <a:cs typeface="Calibri" panose="020F0502020204030204" pitchFamily="34" charset="0"/>
              </a:rPr>
              <a:t>[Boundary name], Wave 8, Overall Outcomes</a:t>
            </a:r>
          </a:p>
        </p:txBody>
      </p:sp>
      <p:pic>
        <p:nvPicPr>
          <p:cNvPr id="5" name="Picture 4">
            <a:extLst>
              <a:ext uri="{FF2B5EF4-FFF2-40B4-BE49-F238E27FC236}">
                <a16:creationId xmlns:a16="http://schemas.microsoft.com/office/drawing/2014/main" id="{8015CFD0-BE35-DEFB-A938-18A1E9F3E9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5138" y="461424"/>
            <a:ext cx="1355752" cy="640805"/>
          </a:xfrm>
          <a:prstGeom prst="rect">
            <a:avLst/>
          </a:prstGeom>
        </p:spPr>
      </p:pic>
      <p:grpSp>
        <p:nvGrpSpPr>
          <p:cNvPr id="11" name="Group 10">
            <a:extLst>
              <a:ext uri="{FF2B5EF4-FFF2-40B4-BE49-F238E27FC236}">
                <a16:creationId xmlns:a16="http://schemas.microsoft.com/office/drawing/2014/main" id="{C03D8CD5-B72F-A40F-42AE-C0063456D3F5}"/>
              </a:ext>
            </a:extLst>
          </p:cNvPr>
          <p:cNvGrpSpPr/>
          <p:nvPr/>
        </p:nvGrpSpPr>
        <p:grpSpPr>
          <a:xfrm>
            <a:off x="954157" y="1972414"/>
            <a:ext cx="10052500" cy="3593499"/>
            <a:chOff x="954157" y="1972414"/>
            <a:chExt cx="10052500" cy="3593499"/>
          </a:xfrm>
        </p:grpSpPr>
        <p:pic>
          <p:nvPicPr>
            <p:cNvPr id="9" name="Picture 8">
              <a:extLst>
                <a:ext uri="{FF2B5EF4-FFF2-40B4-BE49-F238E27FC236}">
                  <a16:creationId xmlns:a16="http://schemas.microsoft.com/office/drawing/2014/main" id="{B9D92342-D5BC-7391-1AA1-A9992E6167D8}"/>
                </a:ext>
              </a:extLst>
            </p:cNvPr>
            <p:cNvPicPr>
              <a:picLocks noChangeAspect="1"/>
            </p:cNvPicPr>
            <p:nvPr/>
          </p:nvPicPr>
          <p:blipFill>
            <a:blip r:embed="rId4"/>
            <a:stretch>
              <a:fillRect/>
            </a:stretch>
          </p:blipFill>
          <p:spPr>
            <a:xfrm>
              <a:off x="2663687" y="3594192"/>
              <a:ext cx="5893630" cy="977807"/>
            </a:xfrm>
            <a:prstGeom prst="rect">
              <a:avLst/>
            </a:prstGeom>
          </p:spPr>
        </p:pic>
        <p:sp>
          <p:nvSpPr>
            <p:cNvPr id="4" name="TextBox 3">
              <a:extLst>
                <a:ext uri="{FF2B5EF4-FFF2-40B4-BE49-F238E27FC236}">
                  <a16:creationId xmlns:a16="http://schemas.microsoft.com/office/drawing/2014/main" id="{3C351D97-83C2-1E05-0F70-131CB570A57E}"/>
                </a:ext>
              </a:extLst>
            </p:cNvPr>
            <p:cNvSpPr txBox="1"/>
            <p:nvPr/>
          </p:nvSpPr>
          <p:spPr>
            <a:xfrm>
              <a:off x="1208948" y="2294912"/>
              <a:ext cx="9158707" cy="1200329"/>
            </a:xfrm>
            <a:prstGeom prst="rect">
              <a:avLst/>
            </a:prstGeom>
            <a:noFill/>
          </p:spPr>
          <p:txBody>
            <a:bodyPr wrap="square" rtlCol="0">
              <a:spAutoFit/>
            </a:bodyPr>
            <a:lstStyle/>
            <a:p>
              <a:r>
                <a:rPr lang="en-US" sz="2400" dirty="0"/>
                <a:t>Download an image of the </a:t>
              </a:r>
              <a:r>
                <a:rPr lang="en-US" sz="2400" i="1" dirty="0"/>
                <a:t>Overall Outcomes Summary</a:t>
              </a:r>
              <a:r>
                <a:rPr lang="en-US" sz="2400" dirty="0"/>
                <a:t> bar charts for your selected boundary type and specific area of interest using the download icon that appears beside the chart title:</a:t>
              </a:r>
            </a:p>
          </p:txBody>
        </p:sp>
        <p:sp>
          <p:nvSpPr>
            <p:cNvPr id="7" name="Oval 6">
              <a:extLst>
                <a:ext uri="{FF2B5EF4-FFF2-40B4-BE49-F238E27FC236}">
                  <a16:creationId xmlns:a16="http://schemas.microsoft.com/office/drawing/2014/main" id="{994351EC-3DC5-92BA-E4EA-B5E426CABC24}"/>
                </a:ext>
              </a:extLst>
            </p:cNvPr>
            <p:cNvSpPr/>
            <p:nvPr/>
          </p:nvSpPr>
          <p:spPr>
            <a:xfrm>
              <a:off x="8026400" y="3809580"/>
              <a:ext cx="465483" cy="6298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477202A-F188-8578-8B41-31D0A0AEC36D}"/>
                </a:ext>
              </a:extLst>
            </p:cNvPr>
            <p:cNvSpPr txBox="1"/>
            <p:nvPr/>
          </p:nvSpPr>
          <p:spPr>
            <a:xfrm>
              <a:off x="1232553" y="4885586"/>
              <a:ext cx="9774104" cy="461665"/>
            </a:xfrm>
            <a:prstGeom prst="rect">
              <a:avLst/>
            </a:prstGeom>
            <a:noFill/>
          </p:spPr>
          <p:txBody>
            <a:bodyPr wrap="square" rtlCol="0">
              <a:spAutoFit/>
            </a:bodyPr>
            <a:lstStyle/>
            <a:p>
              <a:r>
                <a:rPr lang="en-US" sz="2400" dirty="0"/>
                <a:t>Insert the downloaded .</a:t>
              </a:r>
              <a:r>
                <a:rPr lang="en-US" sz="2400" dirty="0" err="1"/>
                <a:t>png</a:t>
              </a:r>
              <a:r>
                <a:rPr lang="en-US" sz="2400" dirty="0"/>
                <a:t> of the chart in this slide.</a:t>
              </a:r>
            </a:p>
          </p:txBody>
        </p:sp>
        <p:sp>
          <p:nvSpPr>
            <p:cNvPr id="10" name="Rectangle 9">
              <a:extLst>
                <a:ext uri="{FF2B5EF4-FFF2-40B4-BE49-F238E27FC236}">
                  <a16:creationId xmlns:a16="http://schemas.microsoft.com/office/drawing/2014/main" id="{9F801775-E2B5-9F7C-CEAB-B7862F75DCB1}"/>
                </a:ext>
              </a:extLst>
            </p:cNvPr>
            <p:cNvSpPr/>
            <p:nvPr/>
          </p:nvSpPr>
          <p:spPr>
            <a:xfrm>
              <a:off x="954157" y="1972414"/>
              <a:ext cx="9760226" cy="359349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75111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49686"/>
            <a:ext cx="10515600" cy="3478742"/>
          </a:xfrm>
        </p:spPr>
        <p:txBody>
          <a:bodyPr>
            <a:noAutofit/>
          </a:bodyPr>
          <a:lstStyle/>
          <a:p>
            <a:br>
              <a:rPr lang="en-US" dirty="0">
                <a:latin typeface="+mn-lt"/>
              </a:rPr>
            </a:br>
            <a:endParaRPr lang="en-US" dirty="0">
              <a:latin typeface="+mn-lt"/>
            </a:endParaRPr>
          </a:p>
        </p:txBody>
      </p:sp>
      <p:sp>
        <p:nvSpPr>
          <p:cNvPr id="3" name="Rectangle 2"/>
          <p:cNvSpPr/>
          <p:nvPr/>
        </p:nvSpPr>
        <p:spPr>
          <a:xfrm>
            <a:off x="0" y="384588"/>
            <a:ext cx="12192000" cy="1001104"/>
          </a:xfrm>
          <a:prstGeom prst="rect">
            <a:avLst/>
          </a:prstGeom>
          <a:solidFill>
            <a:srgbClr val="7C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			Highlight 2: Trends</a:t>
            </a:r>
            <a:r>
              <a:rPr kumimoji="0" lang="en-US" sz="4800" b="0" i="0" u="none" strike="noStrike" kern="1200" cap="none" spc="0" normalizeH="0" noProof="0" dirty="0">
                <a:ln>
                  <a:noFill/>
                </a:ln>
                <a:solidFill>
                  <a:prstClr val="white"/>
                </a:solidFill>
                <a:effectLst/>
                <a:uLnTx/>
                <a:uFillTx/>
                <a:latin typeface="Calibri"/>
                <a:ea typeface="+mn-ea"/>
                <a:cs typeface="+mn-cs"/>
              </a:rPr>
              <a:t> Over Time</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le 1"/>
          <p:cNvSpPr txBox="1">
            <a:spLocks/>
          </p:cNvSpPr>
          <p:nvPr/>
        </p:nvSpPr>
        <p:spPr>
          <a:xfrm>
            <a:off x="530706" y="1487512"/>
            <a:ext cx="10823095" cy="4578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Light"/>
              <a:ea typeface="+mj-ea"/>
              <a:cs typeface="+mj-cs"/>
            </a:endParaRPr>
          </a:p>
        </p:txBody>
      </p:sp>
      <p:sp>
        <p:nvSpPr>
          <p:cNvPr id="6" name="Title 1"/>
          <p:cNvSpPr txBox="1">
            <a:spLocks/>
          </p:cNvSpPr>
          <p:nvPr/>
        </p:nvSpPr>
        <p:spPr>
          <a:xfrm>
            <a:off x="990600" y="2713680"/>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7" name="Title 1"/>
          <p:cNvSpPr txBox="1">
            <a:spLocks/>
          </p:cNvSpPr>
          <p:nvPr/>
        </p:nvSpPr>
        <p:spPr>
          <a:xfrm>
            <a:off x="863600" y="1923774"/>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grpSp>
        <p:nvGrpSpPr>
          <p:cNvPr id="11" name="Group 10">
            <a:extLst>
              <a:ext uri="{FF2B5EF4-FFF2-40B4-BE49-F238E27FC236}">
                <a16:creationId xmlns:a16="http://schemas.microsoft.com/office/drawing/2014/main" id="{4B0CFA9D-E088-250F-FF1E-039F4BD4F6B8}"/>
              </a:ext>
            </a:extLst>
          </p:cNvPr>
          <p:cNvGrpSpPr/>
          <p:nvPr/>
        </p:nvGrpSpPr>
        <p:grpSpPr>
          <a:xfrm>
            <a:off x="0" y="384588"/>
            <a:ext cx="2379518" cy="1001104"/>
            <a:chOff x="5062151" y="557372"/>
            <a:chExt cx="2063579" cy="864973"/>
          </a:xfrm>
        </p:grpSpPr>
        <p:sp>
          <p:nvSpPr>
            <p:cNvPr id="12" name="Rectangle 11">
              <a:extLst>
                <a:ext uri="{FF2B5EF4-FFF2-40B4-BE49-F238E27FC236}">
                  <a16:creationId xmlns:a16="http://schemas.microsoft.com/office/drawing/2014/main" id="{B0608CB5-5F03-4C22-1303-E23362C86DA8}"/>
                </a:ext>
              </a:extLst>
            </p:cNvPr>
            <p:cNvSpPr/>
            <p:nvPr/>
          </p:nvSpPr>
          <p:spPr>
            <a:xfrm>
              <a:off x="5062151" y="557372"/>
              <a:ext cx="2063579" cy="864973"/>
            </a:xfrm>
            <a:prstGeom prst="rect">
              <a:avLst/>
            </a:prstGeom>
            <a:solidFill>
              <a:srgbClr val="DE1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B56AA23-D43E-F274-D692-5645BA48C0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08718" y="760515"/>
              <a:ext cx="970445" cy="458687"/>
            </a:xfrm>
            <a:prstGeom prst="rect">
              <a:avLst/>
            </a:prstGeom>
          </p:spPr>
        </p:pic>
      </p:grpSp>
      <p:sp>
        <p:nvSpPr>
          <p:cNvPr id="14" name="Rectangle 13"/>
          <p:cNvSpPr/>
          <p:nvPr/>
        </p:nvSpPr>
        <p:spPr>
          <a:xfrm>
            <a:off x="1189759" y="2357896"/>
            <a:ext cx="9653155" cy="2862322"/>
          </a:xfrm>
          <a:prstGeom prst="rect">
            <a:avLst/>
          </a:prstGeom>
        </p:spPr>
        <p:txBody>
          <a:bodyPr wrap="square">
            <a:spAutoFit/>
          </a:bodyPr>
          <a:lstStyle/>
          <a:p>
            <a:pPr lvl="0">
              <a:defRPr/>
            </a:pPr>
            <a:r>
              <a:rPr lang="en-US" sz="3600" dirty="0">
                <a:solidFill>
                  <a:prstClr val="black"/>
                </a:solidFill>
              </a:rPr>
              <a:t>Over the </a:t>
            </a:r>
            <a:r>
              <a:rPr lang="en-US" sz="3600" b="1" dirty="0">
                <a:solidFill>
                  <a:prstClr val="black"/>
                </a:solidFill>
              </a:rPr>
              <a:t>long-term</a:t>
            </a:r>
            <a:r>
              <a:rPr lang="en-US" sz="3600" dirty="0">
                <a:solidFill>
                  <a:prstClr val="black"/>
                </a:solidFill>
              </a:rPr>
              <a:t>, [boundary name] has had a [stable/meaningful increase/meaningful decrease] trend in vulnerability rates, and over the</a:t>
            </a:r>
            <a:r>
              <a:rPr lang="en-US" sz="3600" b="1" dirty="0">
                <a:solidFill>
                  <a:prstClr val="black"/>
                </a:solidFill>
              </a:rPr>
              <a:t> short-term</a:t>
            </a:r>
            <a:r>
              <a:rPr lang="en-US" sz="3600" dirty="0">
                <a:solidFill>
                  <a:prstClr val="black"/>
                </a:solidFill>
              </a:rPr>
              <a:t>, a [stable/meaningful increase/meaningful decrease] trend.</a:t>
            </a:r>
          </a:p>
        </p:txBody>
      </p:sp>
    </p:spTree>
    <p:extLst>
      <p:ext uri="{BB962C8B-B14F-4D97-AF65-F5344CB8AC3E}">
        <p14:creationId xmlns:p14="http://schemas.microsoft.com/office/powerpoint/2010/main" val="3311316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3"/>
          <p:cNvSpPr txBox="1">
            <a:spLocks/>
          </p:cNvSpPr>
          <p:nvPr/>
        </p:nvSpPr>
        <p:spPr>
          <a:xfrm>
            <a:off x="1988681" y="106611"/>
            <a:ext cx="9642480" cy="1350430"/>
          </a:xfrm>
          <a:prstGeom prst="rect">
            <a:avLst/>
          </a:prstGeom>
          <a:no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3600" cap="none" dirty="0">
                <a:solidFill>
                  <a:schemeClr val="tx1">
                    <a:lumMod val="75000"/>
                    <a:lumOff val="25000"/>
                  </a:schemeClr>
                </a:solidFill>
                <a:latin typeface="Calibri" panose="020F0502020204030204" pitchFamily="34" charset="0"/>
                <a:cs typeface="Calibri" panose="020F0502020204030204" pitchFamily="34" charset="0"/>
              </a:rPr>
              <a:t>SD70 Pacific Rim, Overall Vulnerability Trends, Wave 2-8 </a:t>
            </a:r>
          </a:p>
        </p:txBody>
      </p:sp>
      <p:pic>
        <p:nvPicPr>
          <p:cNvPr id="6" name="Picture 5">
            <a:extLst>
              <a:ext uri="{FF2B5EF4-FFF2-40B4-BE49-F238E27FC236}">
                <a16:creationId xmlns:a16="http://schemas.microsoft.com/office/drawing/2014/main" id="{8015CFD0-BE35-DEFB-A938-18A1E9F3E9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5138" y="461424"/>
            <a:ext cx="1355752" cy="640805"/>
          </a:xfrm>
          <a:prstGeom prst="rect">
            <a:avLst/>
          </a:prstGeom>
        </p:spPr>
      </p:pic>
      <p:pic>
        <p:nvPicPr>
          <p:cNvPr id="9" name="Content Placeholder 8"/>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610845" y="1457041"/>
            <a:ext cx="10480528" cy="4357628"/>
          </a:xfrm>
        </p:spPr>
      </p:pic>
      <p:sp>
        <p:nvSpPr>
          <p:cNvPr id="2" name="Left Arrow 1"/>
          <p:cNvSpPr/>
          <p:nvPr/>
        </p:nvSpPr>
        <p:spPr>
          <a:xfrm rot="5400000">
            <a:off x="9229394" y="3819832"/>
            <a:ext cx="502920" cy="30102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284897" y="4221803"/>
            <a:ext cx="1821983" cy="830997"/>
          </a:xfrm>
          <a:prstGeom prst="rect">
            <a:avLst/>
          </a:prstGeom>
          <a:noFill/>
        </p:spPr>
        <p:txBody>
          <a:bodyPr wrap="square" rtlCol="0">
            <a:spAutoFit/>
          </a:bodyPr>
          <a:lstStyle/>
          <a:p>
            <a:r>
              <a:rPr lang="en-US" sz="2400" dirty="0">
                <a:solidFill>
                  <a:schemeClr val="tx1">
                    <a:lumMod val="85000"/>
                    <a:lumOff val="15000"/>
                  </a:schemeClr>
                </a:solidFill>
              </a:rPr>
              <a:t>Meaningful Change icons</a:t>
            </a:r>
          </a:p>
        </p:txBody>
      </p:sp>
      <p:sp>
        <p:nvSpPr>
          <p:cNvPr id="4" name="Rectangle 3">
            <a:extLst>
              <a:ext uri="{FF2B5EF4-FFF2-40B4-BE49-F238E27FC236}">
                <a16:creationId xmlns:a16="http://schemas.microsoft.com/office/drawing/2014/main" id="{2AD7586E-C16B-03F3-A187-2DD2A9B6A43F}"/>
              </a:ext>
            </a:extLst>
          </p:cNvPr>
          <p:cNvSpPr/>
          <p:nvPr/>
        </p:nvSpPr>
        <p:spPr>
          <a:xfrm>
            <a:off x="11702533" y="0"/>
            <a:ext cx="489467" cy="6858000"/>
          </a:xfrm>
          <a:prstGeom prst="rect">
            <a:avLst/>
          </a:prstGeom>
          <a:solidFill>
            <a:srgbClr val="7C6E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3EE66DA-7A3A-B69E-5F74-7E2DDAFAFE36}"/>
              </a:ext>
            </a:extLst>
          </p:cNvPr>
          <p:cNvSpPr txBox="1"/>
          <p:nvPr/>
        </p:nvSpPr>
        <p:spPr>
          <a:xfrm rot="5400000">
            <a:off x="10730548" y="1154335"/>
            <a:ext cx="2432571" cy="369332"/>
          </a:xfrm>
          <a:prstGeom prst="rect">
            <a:avLst/>
          </a:prstGeom>
          <a:noFill/>
        </p:spPr>
        <p:txBody>
          <a:bodyPr wrap="square" rtlCol="0">
            <a:spAutoFit/>
          </a:bodyPr>
          <a:lstStyle/>
          <a:p>
            <a:r>
              <a:rPr lang="en-US" dirty="0">
                <a:solidFill>
                  <a:schemeClr val="bg1"/>
                </a:solidFill>
              </a:rPr>
              <a:t>Example Slide</a:t>
            </a:r>
          </a:p>
        </p:txBody>
      </p:sp>
    </p:spTree>
    <p:extLst>
      <p:ext uri="{BB962C8B-B14F-4D97-AF65-F5344CB8AC3E}">
        <p14:creationId xmlns:p14="http://schemas.microsoft.com/office/powerpoint/2010/main" val="1442942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tooltip="View Provincial Summary Online"/>
            <a:extLst>
              <a:ext uri="{FF2B5EF4-FFF2-40B4-BE49-F238E27FC236}">
                <a16:creationId xmlns:a16="http://schemas.microsoft.com/office/drawing/2014/main" id="{D5463FED-E246-145A-49D5-AA5E00E5F6A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7956" b="8846"/>
          <a:stretch/>
        </p:blipFill>
        <p:spPr>
          <a:xfrm>
            <a:off x="0" y="546265"/>
            <a:ext cx="12192000" cy="5712032"/>
          </a:xfrm>
          <a:prstGeom prst="rect">
            <a:avLst/>
          </a:prstGeom>
        </p:spPr>
      </p:pic>
      <p:pic>
        <p:nvPicPr>
          <p:cNvPr id="11" name="Picture 10">
            <a:extLst>
              <a:ext uri="{FF2B5EF4-FFF2-40B4-BE49-F238E27FC236}">
                <a16:creationId xmlns:a16="http://schemas.microsoft.com/office/drawing/2014/main" id="{58564CFC-CEDE-410B-C51B-EBA08C7F45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29980" y="5974669"/>
            <a:ext cx="1781766" cy="567256"/>
          </a:xfrm>
          <a:prstGeom prst="rect">
            <a:avLst/>
          </a:prstGeom>
        </p:spPr>
      </p:pic>
    </p:spTree>
    <p:extLst>
      <p:ext uri="{BB962C8B-B14F-4D97-AF65-F5344CB8AC3E}">
        <p14:creationId xmlns:p14="http://schemas.microsoft.com/office/powerpoint/2010/main" val="3167800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988681" y="106611"/>
            <a:ext cx="9642480" cy="1350430"/>
          </a:xfrm>
          <a:prstGeom prst="rect">
            <a:avLst/>
          </a:prstGeom>
          <a:no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3200" cap="none" dirty="0">
                <a:solidFill>
                  <a:schemeClr val="tx1">
                    <a:lumMod val="75000"/>
                    <a:lumOff val="25000"/>
                  </a:schemeClr>
                </a:solidFill>
                <a:latin typeface="Calibri" panose="020F0502020204030204" pitchFamily="34" charset="0"/>
                <a:cs typeface="Calibri" panose="020F0502020204030204" pitchFamily="34" charset="0"/>
              </a:rPr>
              <a:t>[Boundary name], Overall Vulnerability Trends, Wave 2-8 </a:t>
            </a:r>
          </a:p>
        </p:txBody>
      </p:sp>
      <p:pic>
        <p:nvPicPr>
          <p:cNvPr id="6" name="Picture 5">
            <a:extLst>
              <a:ext uri="{FF2B5EF4-FFF2-40B4-BE49-F238E27FC236}">
                <a16:creationId xmlns:a16="http://schemas.microsoft.com/office/drawing/2014/main" id="{8015CFD0-BE35-DEFB-A938-18A1E9F3E9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5138" y="461424"/>
            <a:ext cx="1355752" cy="640805"/>
          </a:xfrm>
          <a:prstGeom prst="rect">
            <a:avLst/>
          </a:prstGeom>
        </p:spPr>
      </p:pic>
      <p:grpSp>
        <p:nvGrpSpPr>
          <p:cNvPr id="11" name="Group 10">
            <a:extLst>
              <a:ext uri="{FF2B5EF4-FFF2-40B4-BE49-F238E27FC236}">
                <a16:creationId xmlns:a16="http://schemas.microsoft.com/office/drawing/2014/main" id="{BE3A2F54-C973-FDE4-5A1D-5CD9907FDDE0}"/>
              </a:ext>
            </a:extLst>
          </p:cNvPr>
          <p:cNvGrpSpPr/>
          <p:nvPr/>
        </p:nvGrpSpPr>
        <p:grpSpPr>
          <a:xfrm>
            <a:off x="735496" y="1987826"/>
            <a:ext cx="10646339" cy="3617844"/>
            <a:chOff x="735496" y="1987826"/>
            <a:chExt cx="10646339" cy="3617844"/>
          </a:xfrm>
        </p:grpSpPr>
        <p:pic>
          <p:nvPicPr>
            <p:cNvPr id="9" name="Picture 8">
              <a:extLst>
                <a:ext uri="{FF2B5EF4-FFF2-40B4-BE49-F238E27FC236}">
                  <a16:creationId xmlns:a16="http://schemas.microsoft.com/office/drawing/2014/main" id="{5DC34A97-3CC1-1DE5-7ED7-BDA1A6E378C1}"/>
                </a:ext>
              </a:extLst>
            </p:cNvPr>
            <p:cNvPicPr>
              <a:picLocks noChangeAspect="1"/>
            </p:cNvPicPr>
            <p:nvPr/>
          </p:nvPicPr>
          <p:blipFill>
            <a:blip r:embed="rId4"/>
            <a:stretch>
              <a:fillRect/>
            </a:stretch>
          </p:blipFill>
          <p:spPr>
            <a:xfrm>
              <a:off x="882160" y="3534990"/>
              <a:ext cx="10427679" cy="786471"/>
            </a:xfrm>
            <a:prstGeom prst="rect">
              <a:avLst/>
            </a:prstGeom>
          </p:spPr>
        </p:pic>
        <p:sp>
          <p:nvSpPr>
            <p:cNvPr id="3" name="TextBox 2">
              <a:extLst>
                <a:ext uri="{FF2B5EF4-FFF2-40B4-BE49-F238E27FC236}">
                  <a16:creationId xmlns:a16="http://schemas.microsoft.com/office/drawing/2014/main" id="{38326A7B-EBCE-6A04-DCC7-9331BBC4C183}"/>
                </a:ext>
              </a:extLst>
            </p:cNvPr>
            <p:cNvSpPr txBox="1"/>
            <p:nvPr/>
          </p:nvSpPr>
          <p:spPr>
            <a:xfrm>
              <a:off x="1208948" y="2130401"/>
              <a:ext cx="9450254" cy="1200329"/>
            </a:xfrm>
            <a:prstGeom prst="rect">
              <a:avLst/>
            </a:prstGeom>
            <a:noFill/>
          </p:spPr>
          <p:txBody>
            <a:bodyPr wrap="square" rtlCol="0">
              <a:spAutoFit/>
            </a:bodyPr>
            <a:lstStyle/>
            <a:p>
              <a:r>
                <a:rPr lang="en-US" sz="2400" dirty="0"/>
                <a:t>Download an image of the </a:t>
              </a:r>
              <a:r>
                <a:rPr lang="en-US" sz="2400" i="1" dirty="0"/>
                <a:t>Overall Vulnerability </a:t>
              </a:r>
              <a:r>
                <a:rPr lang="en-US" sz="2400" dirty="0"/>
                <a:t>trend chart for your selected boundary type and specific area of interest using the download icon that appears beside the chart title:</a:t>
              </a:r>
            </a:p>
          </p:txBody>
        </p:sp>
        <p:sp>
          <p:nvSpPr>
            <p:cNvPr id="4" name="Oval 3">
              <a:extLst>
                <a:ext uri="{FF2B5EF4-FFF2-40B4-BE49-F238E27FC236}">
                  <a16:creationId xmlns:a16="http://schemas.microsoft.com/office/drawing/2014/main" id="{EC904508-878D-1E7D-4BB9-9C02A1E9F97C}"/>
                </a:ext>
              </a:extLst>
            </p:cNvPr>
            <p:cNvSpPr/>
            <p:nvPr/>
          </p:nvSpPr>
          <p:spPr>
            <a:xfrm>
              <a:off x="3235740" y="3739995"/>
              <a:ext cx="382104" cy="51522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A1D3A0E-C521-66A3-AF7A-57C3EE6C72B4}"/>
                </a:ext>
              </a:extLst>
            </p:cNvPr>
            <p:cNvSpPr txBox="1"/>
            <p:nvPr/>
          </p:nvSpPr>
          <p:spPr>
            <a:xfrm>
              <a:off x="1208948" y="4729981"/>
              <a:ext cx="9774104" cy="461665"/>
            </a:xfrm>
            <a:prstGeom prst="rect">
              <a:avLst/>
            </a:prstGeom>
            <a:noFill/>
          </p:spPr>
          <p:txBody>
            <a:bodyPr wrap="square" rtlCol="0">
              <a:spAutoFit/>
            </a:bodyPr>
            <a:lstStyle/>
            <a:p>
              <a:r>
                <a:rPr lang="en-US" sz="2400" dirty="0"/>
                <a:t>Insert the downloaded .</a:t>
              </a:r>
              <a:r>
                <a:rPr lang="en-US" sz="2400" dirty="0" err="1"/>
                <a:t>png</a:t>
              </a:r>
              <a:r>
                <a:rPr lang="en-US" sz="2400" dirty="0"/>
                <a:t> of the chart in this slide.</a:t>
              </a:r>
            </a:p>
          </p:txBody>
        </p:sp>
        <p:sp>
          <p:nvSpPr>
            <p:cNvPr id="10" name="Rectangle 9">
              <a:extLst>
                <a:ext uri="{FF2B5EF4-FFF2-40B4-BE49-F238E27FC236}">
                  <a16:creationId xmlns:a16="http://schemas.microsoft.com/office/drawing/2014/main" id="{5D1820F8-437D-3CC8-1158-3758A5721077}"/>
                </a:ext>
              </a:extLst>
            </p:cNvPr>
            <p:cNvSpPr/>
            <p:nvPr/>
          </p:nvSpPr>
          <p:spPr>
            <a:xfrm>
              <a:off x="735496" y="1987826"/>
              <a:ext cx="10646339" cy="361784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Left Arrow 11">
            <a:extLst>
              <a:ext uri="{FF2B5EF4-FFF2-40B4-BE49-F238E27FC236}">
                <a16:creationId xmlns:a16="http://schemas.microsoft.com/office/drawing/2014/main" id="{775AFA31-0EB9-5286-CF2A-F5C91D140456}"/>
              </a:ext>
            </a:extLst>
          </p:cNvPr>
          <p:cNvSpPr/>
          <p:nvPr/>
        </p:nvSpPr>
        <p:spPr>
          <a:xfrm rot="5400000">
            <a:off x="8926662" y="4356165"/>
            <a:ext cx="502920" cy="30102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D99F96E-2CE7-A638-BF30-4095A557105C}"/>
              </a:ext>
            </a:extLst>
          </p:cNvPr>
          <p:cNvSpPr txBox="1"/>
          <p:nvPr/>
        </p:nvSpPr>
        <p:spPr>
          <a:xfrm>
            <a:off x="8925339" y="4758136"/>
            <a:ext cx="2456496" cy="461665"/>
          </a:xfrm>
          <a:prstGeom prst="rect">
            <a:avLst/>
          </a:prstGeom>
          <a:noFill/>
        </p:spPr>
        <p:txBody>
          <a:bodyPr wrap="square" rtlCol="0">
            <a:spAutoFit/>
          </a:bodyPr>
          <a:lstStyle/>
          <a:p>
            <a:r>
              <a:rPr lang="en-US" sz="2400" dirty="0">
                <a:solidFill>
                  <a:schemeClr val="tx1">
                    <a:lumMod val="85000"/>
                    <a:lumOff val="15000"/>
                  </a:schemeClr>
                </a:solidFill>
              </a:rPr>
              <a:t>Select Chart View</a:t>
            </a:r>
          </a:p>
        </p:txBody>
      </p:sp>
    </p:spTree>
    <p:extLst>
      <p:ext uri="{BB962C8B-B14F-4D97-AF65-F5344CB8AC3E}">
        <p14:creationId xmlns:p14="http://schemas.microsoft.com/office/powerpoint/2010/main" val="3975085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49686"/>
            <a:ext cx="10515600" cy="3478742"/>
          </a:xfrm>
        </p:spPr>
        <p:txBody>
          <a:bodyPr>
            <a:noAutofit/>
          </a:bodyPr>
          <a:lstStyle/>
          <a:p>
            <a:br>
              <a:rPr lang="en-US" dirty="0">
                <a:latin typeface="+mn-lt"/>
              </a:rPr>
            </a:br>
            <a:endParaRPr lang="en-US" dirty="0">
              <a:latin typeface="+mn-lt"/>
            </a:endParaRPr>
          </a:p>
        </p:txBody>
      </p:sp>
      <p:sp>
        <p:nvSpPr>
          <p:cNvPr id="3" name="Rectangle 2"/>
          <p:cNvSpPr/>
          <p:nvPr/>
        </p:nvSpPr>
        <p:spPr>
          <a:xfrm>
            <a:off x="0" y="384588"/>
            <a:ext cx="12192000" cy="1001104"/>
          </a:xfrm>
          <a:prstGeom prst="rect">
            <a:avLst/>
          </a:prstGeom>
          <a:solidFill>
            <a:srgbClr val="7C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			Highlight 3: Multiple Vulnerabilities</a:t>
            </a:r>
          </a:p>
        </p:txBody>
      </p:sp>
      <p:sp>
        <p:nvSpPr>
          <p:cNvPr id="5" name="Title 1"/>
          <p:cNvSpPr txBox="1">
            <a:spLocks/>
          </p:cNvSpPr>
          <p:nvPr/>
        </p:nvSpPr>
        <p:spPr>
          <a:xfrm>
            <a:off x="530706" y="1487512"/>
            <a:ext cx="10823095" cy="4578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Light"/>
              <a:ea typeface="+mj-ea"/>
              <a:cs typeface="+mj-cs"/>
            </a:endParaRPr>
          </a:p>
        </p:txBody>
      </p:sp>
      <p:sp>
        <p:nvSpPr>
          <p:cNvPr id="6" name="Title 1"/>
          <p:cNvSpPr txBox="1">
            <a:spLocks/>
          </p:cNvSpPr>
          <p:nvPr/>
        </p:nvSpPr>
        <p:spPr>
          <a:xfrm>
            <a:off x="990600" y="2713680"/>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7" name="Title 1"/>
          <p:cNvSpPr txBox="1">
            <a:spLocks/>
          </p:cNvSpPr>
          <p:nvPr/>
        </p:nvSpPr>
        <p:spPr>
          <a:xfrm>
            <a:off x="863600" y="1923774"/>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grpSp>
        <p:nvGrpSpPr>
          <p:cNvPr id="11" name="Group 10">
            <a:extLst>
              <a:ext uri="{FF2B5EF4-FFF2-40B4-BE49-F238E27FC236}">
                <a16:creationId xmlns:a16="http://schemas.microsoft.com/office/drawing/2014/main" id="{4B0CFA9D-E088-250F-FF1E-039F4BD4F6B8}"/>
              </a:ext>
            </a:extLst>
          </p:cNvPr>
          <p:cNvGrpSpPr/>
          <p:nvPr/>
        </p:nvGrpSpPr>
        <p:grpSpPr>
          <a:xfrm>
            <a:off x="0" y="384588"/>
            <a:ext cx="2379518" cy="1001104"/>
            <a:chOff x="5062151" y="557372"/>
            <a:chExt cx="2063579" cy="864973"/>
          </a:xfrm>
        </p:grpSpPr>
        <p:sp>
          <p:nvSpPr>
            <p:cNvPr id="12" name="Rectangle 11">
              <a:extLst>
                <a:ext uri="{FF2B5EF4-FFF2-40B4-BE49-F238E27FC236}">
                  <a16:creationId xmlns:a16="http://schemas.microsoft.com/office/drawing/2014/main" id="{B0608CB5-5F03-4C22-1303-E23362C86DA8}"/>
                </a:ext>
              </a:extLst>
            </p:cNvPr>
            <p:cNvSpPr/>
            <p:nvPr/>
          </p:nvSpPr>
          <p:spPr>
            <a:xfrm>
              <a:off x="5062151" y="557372"/>
              <a:ext cx="2063579" cy="864973"/>
            </a:xfrm>
            <a:prstGeom prst="rect">
              <a:avLst/>
            </a:prstGeom>
            <a:solidFill>
              <a:srgbClr val="DE1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B56AA23-D43E-F274-D692-5645BA48C0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08718" y="760515"/>
              <a:ext cx="970445" cy="458687"/>
            </a:xfrm>
            <a:prstGeom prst="rect">
              <a:avLst/>
            </a:prstGeom>
          </p:spPr>
        </p:pic>
      </p:grpSp>
      <p:sp>
        <p:nvSpPr>
          <p:cNvPr id="15" name="Title 1"/>
          <p:cNvSpPr txBox="1">
            <a:spLocks/>
          </p:cNvSpPr>
          <p:nvPr/>
        </p:nvSpPr>
        <p:spPr>
          <a:xfrm>
            <a:off x="965200" y="1874180"/>
            <a:ext cx="10515600" cy="464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prstClr val="black"/>
                </a:solidFill>
                <a:latin typeface="Calibri"/>
              </a:rPr>
              <a:t>For BC overall,</a:t>
            </a:r>
            <a:r>
              <a:rPr kumimoji="0" lang="en-US" sz="4000" b="0" i="0" u="none" strike="noStrike" kern="1200" cap="none" spc="0" normalizeH="0" baseline="0" noProof="0" dirty="0">
                <a:ln>
                  <a:noFill/>
                </a:ln>
                <a:solidFill>
                  <a:prstClr val="black"/>
                </a:solidFill>
                <a:effectLst/>
                <a:uLnTx/>
                <a:uFillTx/>
                <a:latin typeface="Calibri"/>
                <a:ea typeface="+mj-ea"/>
                <a:cs typeface="+mj-cs"/>
              </a:rPr>
              <a:t> the proportion of children with 2 or more vulnerabilities has increased from</a:t>
            </a:r>
            <a:r>
              <a:rPr kumimoji="0" lang="en-US" sz="4000" b="0" i="0" u="none" strike="noStrike" kern="1200" cap="none" spc="0" normalizeH="0" noProof="0" dirty="0">
                <a:ln>
                  <a:noFill/>
                </a:ln>
                <a:solidFill>
                  <a:prstClr val="black"/>
                </a:solidFill>
                <a:effectLst/>
                <a:uLnTx/>
                <a:uFillTx/>
                <a:latin typeface="Calibri"/>
                <a:ea typeface="+mj-ea"/>
                <a:cs typeface="+mj-cs"/>
              </a:rPr>
              <a:t> Wave 2 to Wave 8</a:t>
            </a:r>
            <a:r>
              <a:rPr kumimoji="0" lang="en-US" sz="4000" b="0" i="0" u="none" strike="noStrike" kern="1200" cap="none" spc="0" normalizeH="0" baseline="0" noProof="0" dirty="0">
                <a:ln>
                  <a:noFill/>
                </a:ln>
                <a:solidFill>
                  <a:prstClr val="black"/>
                </a:solidFill>
                <a:effectLst/>
                <a:uLnTx/>
                <a:uFillTx/>
                <a:latin typeface="Calibri"/>
                <a:ea typeface="+mj-ea"/>
                <a:cs typeface="+mj-cs"/>
              </a:rPr>
              <a:t>.</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4000" dirty="0">
              <a:solidFill>
                <a:prstClr val="black"/>
              </a:solidFill>
              <a:latin typeface="Calibri"/>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For [boundary name]</a:t>
            </a:r>
            <a:r>
              <a:rPr kumimoji="0" lang="en-US" sz="4000" b="0" i="0" u="none" strike="noStrike" kern="1200" cap="none" spc="0" normalizeH="0" noProof="0" dirty="0">
                <a:ln>
                  <a:noFill/>
                </a:ln>
                <a:solidFill>
                  <a:prstClr val="black"/>
                </a:solidFill>
                <a:effectLst/>
                <a:uLnTx/>
                <a:uFillTx/>
                <a:latin typeface="Calibri"/>
                <a:ea typeface="+mj-ea"/>
                <a:cs typeface="+mj-cs"/>
              </a:rPr>
              <a:t> the proportion of children with 2 or more vulnerability has [been stable, increased, decreased].</a:t>
            </a:r>
            <a:endParaRPr kumimoji="0" lang="en-US" sz="40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4189232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B66C12A-630B-9B1F-755E-B8DD07A110E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88669" y="3447071"/>
            <a:ext cx="7772400" cy="3232026"/>
          </a:xfrm>
          <a:prstGeom prst="rect">
            <a:avLst/>
          </a:prstGeom>
        </p:spPr>
      </p:pic>
      <p:pic>
        <p:nvPicPr>
          <p:cNvPr id="7" name="Picture 6">
            <a:extLst>
              <a:ext uri="{FF2B5EF4-FFF2-40B4-BE49-F238E27FC236}">
                <a16:creationId xmlns:a16="http://schemas.microsoft.com/office/drawing/2014/main" id="{F9F0F062-7BDE-08E9-8C1B-E7B7FCDED46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88669" y="6351"/>
            <a:ext cx="7772400" cy="3464213"/>
          </a:xfrm>
          <a:prstGeom prst="rect">
            <a:avLst/>
          </a:prstGeom>
        </p:spPr>
      </p:pic>
      <p:sp>
        <p:nvSpPr>
          <p:cNvPr id="5" name="TextBox 4"/>
          <p:cNvSpPr txBox="1"/>
          <p:nvPr/>
        </p:nvSpPr>
        <p:spPr>
          <a:xfrm>
            <a:off x="4342125" y="1988179"/>
            <a:ext cx="926215" cy="369332"/>
          </a:xfrm>
          <a:prstGeom prst="rect">
            <a:avLst/>
          </a:prstGeom>
          <a:noFill/>
        </p:spPr>
        <p:txBody>
          <a:bodyPr wrap="square" rtlCol="0">
            <a:spAutoFit/>
          </a:bodyPr>
          <a:lstStyle/>
          <a:p>
            <a:pPr algn="ctr"/>
            <a:r>
              <a:rPr lang="en-US" dirty="0">
                <a:solidFill>
                  <a:srgbClr val="0070C0"/>
                </a:solidFill>
              </a:rPr>
              <a:t>16.0%</a:t>
            </a:r>
          </a:p>
        </p:txBody>
      </p:sp>
      <p:sp>
        <p:nvSpPr>
          <p:cNvPr id="6" name="TextBox 5"/>
          <p:cNvSpPr txBox="1"/>
          <p:nvPr/>
        </p:nvSpPr>
        <p:spPr>
          <a:xfrm>
            <a:off x="9181594" y="1988177"/>
            <a:ext cx="790032" cy="369332"/>
          </a:xfrm>
          <a:prstGeom prst="rect">
            <a:avLst/>
          </a:prstGeom>
          <a:noFill/>
        </p:spPr>
        <p:txBody>
          <a:bodyPr wrap="square" rtlCol="0">
            <a:spAutoFit/>
          </a:bodyPr>
          <a:lstStyle/>
          <a:p>
            <a:r>
              <a:rPr lang="en-US" dirty="0">
                <a:solidFill>
                  <a:srgbClr val="0070C0"/>
                </a:solidFill>
              </a:rPr>
              <a:t>19.5%</a:t>
            </a:r>
          </a:p>
        </p:txBody>
      </p:sp>
      <p:sp>
        <p:nvSpPr>
          <p:cNvPr id="9" name="TextBox 8"/>
          <p:cNvSpPr txBox="1"/>
          <p:nvPr/>
        </p:nvSpPr>
        <p:spPr>
          <a:xfrm>
            <a:off x="4361657" y="5478809"/>
            <a:ext cx="926215" cy="369332"/>
          </a:xfrm>
          <a:prstGeom prst="rect">
            <a:avLst/>
          </a:prstGeom>
          <a:noFill/>
        </p:spPr>
        <p:txBody>
          <a:bodyPr wrap="square" rtlCol="0">
            <a:spAutoFit/>
          </a:bodyPr>
          <a:lstStyle/>
          <a:p>
            <a:pPr algn="ctr"/>
            <a:r>
              <a:rPr lang="en-US" dirty="0">
                <a:solidFill>
                  <a:srgbClr val="0070C0"/>
                </a:solidFill>
              </a:rPr>
              <a:t>20.4%</a:t>
            </a:r>
          </a:p>
        </p:txBody>
      </p:sp>
      <p:sp>
        <p:nvSpPr>
          <p:cNvPr id="11" name="TextBox 10"/>
          <p:cNvSpPr txBox="1"/>
          <p:nvPr/>
        </p:nvSpPr>
        <p:spPr>
          <a:xfrm>
            <a:off x="9161717" y="5359541"/>
            <a:ext cx="790032" cy="369332"/>
          </a:xfrm>
          <a:prstGeom prst="rect">
            <a:avLst/>
          </a:prstGeom>
          <a:noFill/>
        </p:spPr>
        <p:txBody>
          <a:bodyPr wrap="square" rtlCol="0">
            <a:spAutoFit/>
          </a:bodyPr>
          <a:lstStyle/>
          <a:p>
            <a:pPr algn="ctr"/>
            <a:r>
              <a:rPr lang="en-US" dirty="0">
                <a:solidFill>
                  <a:srgbClr val="0070C0"/>
                </a:solidFill>
              </a:rPr>
              <a:t>26.0%</a:t>
            </a:r>
          </a:p>
        </p:txBody>
      </p:sp>
      <p:sp>
        <p:nvSpPr>
          <p:cNvPr id="12" name="TextBox 11"/>
          <p:cNvSpPr txBox="1"/>
          <p:nvPr/>
        </p:nvSpPr>
        <p:spPr>
          <a:xfrm>
            <a:off x="830931" y="4832251"/>
            <a:ext cx="3190009" cy="461665"/>
          </a:xfrm>
          <a:prstGeom prst="rect">
            <a:avLst/>
          </a:prstGeom>
          <a:noFill/>
        </p:spPr>
        <p:txBody>
          <a:bodyPr wrap="square" rtlCol="0">
            <a:spAutoFit/>
          </a:bodyPr>
          <a:lstStyle/>
          <a:p>
            <a:r>
              <a:rPr lang="en-US" sz="2400" dirty="0"/>
              <a:t>SD 82 Coast Mountain</a:t>
            </a:r>
          </a:p>
        </p:txBody>
      </p:sp>
      <p:sp>
        <p:nvSpPr>
          <p:cNvPr id="13" name="TextBox 12"/>
          <p:cNvSpPr txBox="1"/>
          <p:nvPr/>
        </p:nvSpPr>
        <p:spPr>
          <a:xfrm>
            <a:off x="2338603" y="1888787"/>
            <a:ext cx="2142322" cy="461665"/>
          </a:xfrm>
          <a:prstGeom prst="rect">
            <a:avLst/>
          </a:prstGeom>
          <a:noFill/>
        </p:spPr>
        <p:txBody>
          <a:bodyPr wrap="square" rtlCol="0">
            <a:spAutoFit/>
          </a:bodyPr>
          <a:lstStyle/>
          <a:p>
            <a:r>
              <a:rPr lang="en-US" sz="2400" dirty="0"/>
              <a:t>BC</a:t>
            </a:r>
          </a:p>
        </p:txBody>
      </p:sp>
      <p:cxnSp>
        <p:nvCxnSpPr>
          <p:cNvPr id="4" name="Straight Connector 3"/>
          <p:cNvCxnSpPr/>
          <p:nvPr/>
        </p:nvCxnSpPr>
        <p:spPr>
          <a:xfrm>
            <a:off x="561109" y="3460173"/>
            <a:ext cx="11253355" cy="10391"/>
          </a:xfrm>
          <a:prstGeom prst="line">
            <a:avLst/>
          </a:prstGeom>
          <a:ln/>
        </p:spPr>
        <p:style>
          <a:lnRef idx="1">
            <a:schemeClr val="accent3"/>
          </a:lnRef>
          <a:fillRef idx="0">
            <a:schemeClr val="accent3"/>
          </a:fillRef>
          <a:effectRef idx="0">
            <a:schemeClr val="accent3"/>
          </a:effectRef>
          <a:fontRef idx="minor">
            <a:schemeClr val="tx1"/>
          </a:fontRef>
        </p:style>
      </p:cxnSp>
      <p:sp>
        <p:nvSpPr>
          <p:cNvPr id="16" name="Rectangle 15">
            <a:extLst>
              <a:ext uri="{FF2B5EF4-FFF2-40B4-BE49-F238E27FC236}">
                <a16:creationId xmlns:a16="http://schemas.microsoft.com/office/drawing/2014/main" id="{31237966-DD55-6A09-2CBC-29FEAA5381C6}"/>
              </a:ext>
            </a:extLst>
          </p:cNvPr>
          <p:cNvSpPr/>
          <p:nvPr/>
        </p:nvSpPr>
        <p:spPr>
          <a:xfrm>
            <a:off x="11702533" y="0"/>
            <a:ext cx="489467" cy="6858000"/>
          </a:xfrm>
          <a:prstGeom prst="rect">
            <a:avLst/>
          </a:prstGeom>
          <a:solidFill>
            <a:srgbClr val="7C6E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4E07ADBA-BA8F-E61A-D1FC-AF5E01BA77A8}"/>
              </a:ext>
            </a:extLst>
          </p:cNvPr>
          <p:cNvSpPr txBox="1"/>
          <p:nvPr/>
        </p:nvSpPr>
        <p:spPr>
          <a:xfrm rot="5400000">
            <a:off x="10730548" y="1154335"/>
            <a:ext cx="2432571" cy="369332"/>
          </a:xfrm>
          <a:prstGeom prst="rect">
            <a:avLst/>
          </a:prstGeom>
          <a:noFill/>
        </p:spPr>
        <p:txBody>
          <a:bodyPr wrap="square" rtlCol="0">
            <a:spAutoFit/>
          </a:bodyPr>
          <a:lstStyle/>
          <a:p>
            <a:r>
              <a:rPr lang="en-US" dirty="0">
                <a:solidFill>
                  <a:schemeClr val="bg1"/>
                </a:solidFill>
              </a:rPr>
              <a:t>Example Slide</a:t>
            </a:r>
          </a:p>
        </p:txBody>
      </p:sp>
    </p:spTree>
    <p:extLst>
      <p:ext uri="{BB962C8B-B14F-4D97-AF65-F5344CB8AC3E}">
        <p14:creationId xmlns:p14="http://schemas.microsoft.com/office/powerpoint/2010/main" val="278025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1" grpId="0"/>
      <p:bldP spid="12"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46C456-86B2-9786-0E27-04833C6CE5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88669" y="6351"/>
            <a:ext cx="7772400" cy="3464213"/>
          </a:xfrm>
          <a:prstGeom prst="rect">
            <a:avLst/>
          </a:prstGeom>
        </p:spPr>
      </p:pic>
      <p:sp>
        <p:nvSpPr>
          <p:cNvPr id="7" name="TextBox 6">
            <a:extLst>
              <a:ext uri="{FF2B5EF4-FFF2-40B4-BE49-F238E27FC236}">
                <a16:creationId xmlns:a16="http://schemas.microsoft.com/office/drawing/2014/main" id="{13568997-3F90-FDB3-AA7D-D291B5882C04}"/>
              </a:ext>
            </a:extLst>
          </p:cNvPr>
          <p:cNvSpPr txBox="1"/>
          <p:nvPr/>
        </p:nvSpPr>
        <p:spPr>
          <a:xfrm>
            <a:off x="4342125" y="1988179"/>
            <a:ext cx="926215" cy="369332"/>
          </a:xfrm>
          <a:prstGeom prst="rect">
            <a:avLst/>
          </a:prstGeom>
          <a:noFill/>
        </p:spPr>
        <p:txBody>
          <a:bodyPr wrap="square" rtlCol="0">
            <a:spAutoFit/>
          </a:bodyPr>
          <a:lstStyle/>
          <a:p>
            <a:pPr algn="ctr"/>
            <a:r>
              <a:rPr lang="en-US" dirty="0">
                <a:solidFill>
                  <a:srgbClr val="0070C0"/>
                </a:solidFill>
              </a:rPr>
              <a:t>16.0%</a:t>
            </a:r>
          </a:p>
        </p:txBody>
      </p:sp>
      <p:sp>
        <p:nvSpPr>
          <p:cNvPr id="8" name="TextBox 7">
            <a:extLst>
              <a:ext uri="{FF2B5EF4-FFF2-40B4-BE49-F238E27FC236}">
                <a16:creationId xmlns:a16="http://schemas.microsoft.com/office/drawing/2014/main" id="{B6147B9B-DF6F-4727-C9DC-B3C1FE940104}"/>
              </a:ext>
            </a:extLst>
          </p:cNvPr>
          <p:cNvSpPr txBox="1"/>
          <p:nvPr/>
        </p:nvSpPr>
        <p:spPr>
          <a:xfrm>
            <a:off x="9181594" y="1988177"/>
            <a:ext cx="790032" cy="369332"/>
          </a:xfrm>
          <a:prstGeom prst="rect">
            <a:avLst/>
          </a:prstGeom>
          <a:noFill/>
        </p:spPr>
        <p:txBody>
          <a:bodyPr wrap="square" rtlCol="0">
            <a:spAutoFit/>
          </a:bodyPr>
          <a:lstStyle/>
          <a:p>
            <a:r>
              <a:rPr lang="en-US" dirty="0">
                <a:solidFill>
                  <a:srgbClr val="0070C0"/>
                </a:solidFill>
              </a:rPr>
              <a:t>19.5%</a:t>
            </a:r>
          </a:p>
        </p:txBody>
      </p:sp>
      <p:sp>
        <p:nvSpPr>
          <p:cNvPr id="10" name="TextBox 9">
            <a:extLst>
              <a:ext uri="{FF2B5EF4-FFF2-40B4-BE49-F238E27FC236}">
                <a16:creationId xmlns:a16="http://schemas.microsoft.com/office/drawing/2014/main" id="{57F68225-81DE-41A0-6F5D-22F20B5E22C0}"/>
              </a:ext>
            </a:extLst>
          </p:cNvPr>
          <p:cNvSpPr txBox="1"/>
          <p:nvPr/>
        </p:nvSpPr>
        <p:spPr>
          <a:xfrm>
            <a:off x="2338603" y="1888787"/>
            <a:ext cx="2142322" cy="461665"/>
          </a:xfrm>
          <a:prstGeom prst="rect">
            <a:avLst/>
          </a:prstGeom>
          <a:noFill/>
        </p:spPr>
        <p:txBody>
          <a:bodyPr wrap="square" rtlCol="0">
            <a:spAutoFit/>
          </a:bodyPr>
          <a:lstStyle/>
          <a:p>
            <a:r>
              <a:rPr lang="en-US" sz="2400" dirty="0"/>
              <a:t>BC</a:t>
            </a:r>
          </a:p>
        </p:txBody>
      </p:sp>
      <p:sp>
        <p:nvSpPr>
          <p:cNvPr id="9" name="TextBox 8"/>
          <p:cNvSpPr txBox="1"/>
          <p:nvPr/>
        </p:nvSpPr>
        <p:spPr>
          <a:xfrm>
            <a:off x="4480925" y="5319785"/>
            <a:ext cx="926215" cy="369332"/>
          </a:xfrm>
          <a:prstGeom prst="rect">
            <a:avLst/>
          </a:prstGeom>
          <a:noFill/>
        </p:spPr>
        <p:txBody>
          <a:bodyPr wrap="square" rtlCol="0">
            <a:spAutoFit/>
          </a:bodyPr>
          <a:lstStyle/>
          <a:p>
            <a:pPr algn="ctr"/>
            <a:r>
              <a:rPr lang="en-US" dirty="0">
                <a:solidFill>
                  <a:srgbClr val="0070C0"/>
                </a:solidFill>
              </a:rPr>
              <a:t>[X]%</a:t>
            </a:r>
          </a:p>
        </p:txBody>
      </p:sp>
      <p:sp>
        <p:nvSpPr>
          <p:cNvPr id="11" name="TextBox 10"/>
          <p:cNvSpPr txBox="1"/>
          <p:nvPr/>
        </p:nvSpPr>
        <p:spPr>
          <a:xfrm>
            <a:off x="9638796" y="5319785"/>
            <a:ext cx="790032" cy="369332"/>
          </a:xfrm>
          <a:prstGeom prst="rect">
            <a:avLst/>
          </a:prstGeom>
          <a:noFill/>
        </p:spPr>
        <p:txBody>
          <a:bodyPr wrap="square" rtlCol="0">
            <a:spAutoFit/>
          </a:bodyPr>
          <a:lstStyle/>
          <a:p>
            <a:pPr algn="ctr"/>
            <a:r>
              <a:rPr lang="en-US" dirty="0">
                <a:solidFill>
                  <a:srgbClr val="0070C0"/>
                </a:solidFill>
              </a:rPr>
              <a:t>[X}%</a:t>
            </a:r>
          </a:p>
        </p:txBody>
      </p:sp>
      <p:cxnSp>
        <p:nvCxnSpPr>
          <p:cNvPr id="4" name="Straight Connector 3"/>
          <p:cNvCxnSpPr/>
          <p:nvPr/>
        </p:nvCxnSpPr>
        <p:spPr>
          <a:xfrm>
            <a:off x="561109" y="3460173"/>
            <a:ext cx="11253355" cy="10391"/>
          </a:xfrm>
          <a:prstGeom prst="line">
            <a:avLst/>
          </a:prstGeom>
          <a:ln/>
        </p:spPr>
        <p:style>
          <a:lnRef idx="1">
            <a:schemeClr val="accent3"/>
          </a:lnRef>
          <a:fillRef idx="0">
            <a:schemeClr val="accent3"/>
          </a:fillRef>
          <a:effectRef idx="0">
            <a:schemeClr val="accent3"/>
          </a:effectRef>
          <a:fontRef idx="minor">
            <a:schemeClr val="tx1"/>
          </a:fontRef>
        </p:style>
      </p:cxnSp>
      <p:sp>
        <p:nvSpPr>
          <p:cNvPr id="14" name="TextBox 13"/>
          <p:cNvSpPr txBox="1"/>
          <p:nvPr/>
        </p:nvSpPr>
        <p:spPr>
          <a:xfrm>
            <a:off x="3814915" y="3732113"/>
            <a:ext cx="7546154" cy="1015663"/>
          </a:xfrm>
          <a:prstGeom prst="rect">
            <a:avLst/>
          </a:prstGeom>
          <a:noFill/>
        </p:spPr>
        <p:txBody>
          <a:bodyPr wrap="square" rtlCol="0">
            <a:spAutoFit/>
          </a:bodyPr>
          <a:lstStyle/>
          <a:p>
            <a:pPr algn="ctr"/>
            <a:r>
              <a:rPr lang="en-US" sz="2000" dirty="0"/>
              <a:t>Download &amp; insert the multiple vulnerability chart for your boundary type of interest and add up the percentage of children vulnerable on 2 or more scales to fill in the [X]%</a:t>
            </a:r>
          </a:p>
        </p:txBody>
      </p:sp>
      <p:sp>
        <p:nvSpPr>
          <p:cNvPr id="15" name="TextBox 14">
            <a:extLst>
              <a:ext uri="{FF2B5EF4-FFF2-40B4-BE49-F238E27FC236}">
                <a16:creationId xmlns:a16="http://schemas.microsoft.com/office/drawing/2014/main" id="{D70B3569-343E-86D0-4DE4-3DC7600C4DDA}"/>
              </a:ext>
            </a:extLst>
          </p:cNvPr>
          <p:cNvSpPr txBox="1"/>
          <p:nvPr/>
        </p:nvSpPr>
        <p:spPr>
          <a:xfrm>
            <a:off x="830931" y="4832251"/>
            <a:ext cx="3190009" cy="461665"/>
          </a:xfrm>
          <a:prstGeom prst="rect">
            <a:avLst/>
          </a:prstGeom>
          <a:noFill/>
        </p:spPr>
        <p:txBody>
          <a:bodyPr wrap="square" rtlCol="0">
            <a:spAutoFit/>
          </a:bodyPr>
          <a:lstStyle/>
          <a:p>
            <a:r>
              <a:rPr lang="en-US" sz="2400" dirty="0"/>
              <a:t>[Boundary Name]</a:t>
            </a:r>
          </a:p>
        </p:txBody>
      </p:sp>
    </p:spTree>
    <p:extLst>
      <p:ext uri="{BB962C8B-B14F-4D97-AF65-F5344CB8AC3E}">
        <p14:creationId xmlns:p14="http://schemas.microsoft.com/office/powerpoint/2010/main" val="100692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9" grpId="0"/>
      <p:bldP spid="11"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49686"/>
            <a:ext cx="10515600" cy="3478742"/>
          </a:xfrm>
        </p:spPr>
        <p:txBody>
          <a:bodyPr>
            <a:noAutofit/>
          </a:bodyPr>
          <a:lstStyle/>
          <a:p>
            <a:br>
              <a:rPr lang="en-US" dirty="0">
                <a:latin typeface="+mn-lt"/>
              </a:rPr>
            </a:br>
            <a:endParaRPr lang="en-US" dirty="0">
              <a:latin typeface="+mn-lt"/>
            </a:endParaRPr>
          </a:p>
        </p:txBody>
      </p:sp>
      <p:sp>
        <p:nvSpPr>
          <p:cNvPr id="3" name="Rectangle 2"/>
          <p:cNvSpPr/>
          <p:nvPr/>
        </p:nvSpPr>
        <p:spPr>
          <a:xfrm>
            <a:off x="0" y="2795279"/>
            <a:ext cx="12192000" cy="1001104"/>
          </a:xfrm>
          <a:prstGeom prst="rect">
            <a:avLst/>
          </a:prstGeom>
          <a:solidFill>
            <a:srgbClr val="7C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5 EDI Scales</a:t>
            </a:r>
          </a:p>
        </p:txBody>
      </p:sp>
      <p:sp>
        <p:nvSpPr>
          <p:cNvPr id="5" name="Title 1"/>
          <p:cNvSpPr txBox="1">
            <a:spLocks/>
          </p:cNvSpPr>
          <p:nvPr/>
        </p:nvSpPr>
        <p:spPr>
          <a:xfrm>
            <a:off x="530706" y="1487512"/>
            <a:ext cx="10823095" cy="4578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Light"/>
              <a:ea typeface="+mj-ea"/>
              <a:cs typeface="+mj-cs"/>
            </a:endParaRPr>
          </a:p>
        </p:txBody>
      </p:sp>
      <p:sp>
        <p:nvSpPr>
          <p:cNvPr id="6" name="Title 1"/>
          <p:cNvSpPr txBox="1">
            <a:spLocks/>
          </p:cNvSpPr>
          <p:nvPr/>
        </p:nvSpPr>
        <p:spPr>
          <a:xfrm>
            <a:off x="990600" y="2713680"/>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7" name="Title 1"/>
          <p:cNvSpPr txBox="1">
            <a:spLocks/>
          </p:cNvSpPr>
          <p:nvPr/>
        </p:nvSpPr>
        <p:spPr>
          <a:xfrm>
            <a:off x="863600" y="1923774"/>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grpSp>
        <p:nvGrpSpPr>
          <p:cNvPr id="11" name="Group 10">
            <a:extLst>
              <a:ext uri="{FF2B5EF4-FFF2-40B4-BE49-F238E27FC236}">
                <a16:creationId xmlns:a16="http://schemas.microsoft.com/office/drawing/2014/main" id="{4B0CFA9D-E088-250F-FF1E-039F4BD4F6B8}"/>
              </a:ext>
            </a:extLst>
          </p:cNvPr>
          <p:cNvGrpSpPr/>
          <p:nvPr/>
        </p:nvGrpSpPr>
        <p:grpSpPr>
          <a:xfrm>
            <a:off x="0" y="2795279"/>
            <a:ext cx="2379518" cy="1001104"/>
            <a:chOff x="5062151" y="557372"/>
            <a:chExt cx="2063579" cy="864973"/>
          </a:xfrm>
        </p:grpSpPr>
        <p:sp>
          <p:nvSpPr>
            <p:cNvPr id="12" name="Rectangle 11">
              <a:extLst>
                <a:ext uri="{FF2B5EF4-FFF2-40B4-BE49-F238E27FC236}">
                  <a16:creationId xmlns:a16="http://schemas.microsoft.com/office/drawing/2014/main" id="{B0608CB5-5F03-4C22-1303-E23362C86DA8}"/>
                </a:ext>
              </a:extLst>
            </p:cNvPr>
            <p:cNvSpPr/>
            <p:nvPr/>
          </p:nvSpPr>
          <p:spPr>
            <a:xfrm>
              <a:off x="5062151" y="557372"/>
              <a:ext cx="2063579" cy="864973"/>
            </a:xfrm>
            <a:prstGeom prst="rect">
              <a:avLst/>
            </a:prstGeom>
            <a:solidFill>
              <a:srgbClr val="DE1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CB56AA23-D43E-F274-D692-5645BA48C0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08718" y="760515"/>
              <a:ext cx="970445" cy="458687"/>
            </a:xfrm>
            <a:prstGeom prst="rect">
              <a:avLst/>
            </a:prstGeom>
          </p:spPr>
        </p:pic>
      </p:grpSp>
    </p:spTree>
    <p:extLst>
      <p:ext uri="{BB962C8B-B14F-4D97-AF65-F5344CB8AC3E}">
        <p14:creationId xmlns:p14="http://schemas.microsoft.com/office/powerpoint/2010/main" val="3970512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8703" y="2406421"/>
            <a:ext cx="3076815" cy="12511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tx1">
                    <a:lumMod val="75000"/>
                    <a:lumOff val="25000"/>
                  </a:schemeClr>
                </a:solidFill>
                <a:latin typeface="+mn-lt"/>
              </a:rPr>
              <a:t>Scales &amp; Subscales</a:t>
            </a:r>
          </a:p>
        </p:txBody>
      </p:sp>
      <p:pic>
        <p:nvPicPr>
          <p:cNvPr id="4" name="Picture 3">
            <a:extLst>
              <a:ext uri="{FF2B5EF4-FFF2-40B4-BE49-F238E27FC236}">
                <a16:creationId xmlns:a16="http://schemas.microsoft.com/office/drawing/2014/main" id="{8015CFD0-BE35-DEFB-A938-18A1E9F3E9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8703" y="239691"/>
            <a:ext cx="1355752" cy="640805"/>
          </a:xfrm>
          <a:prstGeom prst="rect">
            <a:avLst/>
          </a:prstGeom>
        </p:spPr>
      </p:pic>
      <p:grpSp>
        <p:nvGrpSpPr>
          <p:cNvPr id="9" name="Group 8"/>
          <p:cNvGrpSpPr/>
          <p:nvPr/>
        </p:nvGrpSpPr>
        <p:grpSpPr>
          <a:xfrm>
            <a:off x="3694637" y="212997"/>
            <a:ext cx="5386428" cy="6645003"/>
            <a:chOff x="3157924" y="239690"/>
            <a:chExt cx="5386428" cy="6645003"/>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l="25209"/>
            <a:stretch/>
          </p:blipFill>
          <p:spPr>
            <a:xfrm>
              <a:off x="3455518" y="239690"/>
              <a:ext cx="5088834" cy="6645003"/>
            </a:xfrm>
            <a:prstGeom prst="rect">
              <a:avLst/>
            </a:prstGeom>
          </p:spPr>
        </p:pic>
        <p:sp>
          <p:nvSpPr>
            <p:cNvPr id="6" name="TextBox 5"/>
            <p:cNvSpPr txBox="1"/>
            <p:nvPr/>
          </p:nvSpPr>
          <p:spPr>
            <a:xfrm>
              <a:off x="3157924" y="295721"/>
              <a:ext cx="1709530" cy="553998"/>
            </a:xfrm>
            <a:prstGeom prst="rect">
              <a:avLst/>
            </a:prstGeom>
            <a:solidFill>
              <a:schemeClr val="bg1"/>
            </a:solidFill>
          </p:spPr>
          <p:txBody>
            <a:bodyPr wrap="square" rtlCol="0">
              <a:spAutoFit/>
            </a:bodyPr>
            <a:lstStyle/>
            <a:p>
              <a:pPr algn="ctr"/>
              <a:r>
                <a:rPr lang="en-US" dirty="0"/>
                <a:t>SCALES</a:t>
              </a:r>
            </a:p>
            <a:p>
              <a:pPr algn="ctr"/>
              <a:r>
                <a:rPr lang="en-US" sz="1200" dirty="0"/>
                <a:t>Overall Outcomes</a:t>
              </a:r>
            </a:p>
          </p:txBody>
        </p:sp>
        <p:sp>
          <p:nvSpPr>
            <p:cNvPr id="7" name="TextBox 6"/>
            <p:cNvSpPr txBox="1"/>
            <p:nvPr/>
          </p:nvSpPr>
          <p:spPr>
            <a:xfrm>
              <a:off x="4811270" y="239690"/>
              <a:ext cx="2252264" cy="769441"/>
            </a:xfrm>
            <a:prstGeom prst="rect">
              <a:avLst/>
            </a:prstGeom>
            <a:solidFill>
              <a:schemeClr val="bg1"/>
            </a:solidFill>
          </p:spPr>
          <p:txBody>
            <a:bodyPr wrap="square" rtlCol="0">
              <a:spAutoFit/>
            </a:bodyPr>
            <a:lstStyle/>
            <a:p>
              <a:pPr algn="ctr"/>
              <a:r>
                <a:rPr lang="en-US" dirty="0"/>
                <a:t>SUBSCALES</a:t>
              </a:r>
            </a:p>
            <a:p>
              <a:pPr algn="ctr"/>
              <a:r>
                <a:rPr lang="en-US" sz="1200" dirty="0"/>
                <a:t>Standardized Scores </a:t>
              </a:r>
            </a:p>
            <a:p>
              <a:pPr algn="ctr"/>
              <a:r>
                <a:rPr lang="en-US" sz="1200" dirty="0"/>
                <a:t>(Baseline Wave 2</a:t>
              </a:r>
              <a:r>
                <a:rPr lang="en-US" sz="1400" dirty="0"/>
                <a:t>)</a:t>
              </a:r>
            </a:p>
          </p:txBody>
        </p:sp>
        <p:sp>
          <p:nvSpPr>
            <p:cNvPr id="8" name="TextBox 7"/>
            <p:cNvSpPr txBox="1"/>
            <p:nvPr/>
          </p:nvSpPr>
          <p:spPr>
            <a:xfrm>
              <a:off x="6834822" y="313146"/>
              <a:ext cx="1709530" cy="369332"/>
            </a:xfrm>
            <a:prstGeom prst="rect">
              <a:avLst/>
            </a:prstGeom>
            <a:solidFill>
              <a:schemeClr val="bg1"/>
            </a:solidFill>
          </p:spPr>
          <p:txBody>
            <a:bodyPr wrap="square" rtlCol="0">
              <a:spAutoFit/>
            </a:bodyPr>
            <a:lstStyle/>
            <a:p>
              <a:pPr algn="ctr"/>
              <a:r>
                <a:rPr lang="en-US" dirty="0"/>
                <a:t>ITEMS</a:t>
              </a:r>
              <a:endParaRPr lang="en-US" sz="1600" dirty="0"/>
            </a:p>
          </p:txBody>
        </p:sp>
      </p:grpSp>
    </p:spTree>
    <p:extLst>
      <p:ext uri="{BB962C8B-B14F-4D97-AF65-F5344CB8AC3E}">
        <p14:creationId xmlns:p14="http://schemas.microsoft.com/office/powerpoint/2010/main" val="586213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49686"/>
            <a:ext cx="10515600" cy="4453086"/>
          </a:xfrm>
        </p:spPr>
        <p:txBody>
          <a:bodyPr>
            <a:noAutofit/>
          </a:bodyPr>
          <a:lstStyle/>
          <a:p>
            <a:r>
              <a:rPr lang="en-US" dirty="0">
                <a:latin typeface="+mn-lt"/>
              </a:rPr>
              <a:t>Across the 5 scales of the EDI, [boundary name] had [similar, varied, higher, lower] rates of vulnerability than the province overall. Of the 5 scales, the [scale name] has the highest vulnerability rate of all the scales in Wave 8.</a:t>
            </a:r>
            <a:br>
              <a:rPr lang="en-US" dirty="0">
                <a:latin typeface="+mn-lt"/>
              </a:rPr>
            </a:br>
            <a:endParaRPr lang="en-US" dirty="0">
              <a:latin typeface="+mn-lt"/>
            </a:endParaRPr>
          </a:p>
        </p:txBody>
      </p:sp>
      <p:sp>
        <p:nvSpPr>
          <p:cNvPr id="3" name="Rectangle 2"/>
          <p:cNvSpPr/>
          <p:nvPr/>
        </p:nvSpPr>
        <p:spPr>
          <a:xfrm>
            <a:off x="0" y="384588"/>
            <a:ext cx="12192000" cy="1001104"/>
          </a:xfrm>
          <a:prstGeom prst="rect">
            <a:avLst/>
          </a:prstGeom>
          <a:solidFill>
            <a:srgbClr val="7C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a:rPr>
              <a:t>		     </a:t>
            </a:r>
            <a:r>
              <a:rPr kumimoji="0" lang="en-US" sz="3600" b="0" i="0" u="none" strike="noStrike" kern="1200" cap="none" spc="0" normalizeH="0" baseline="0" noProof="0" dirty="0">
                <a:ln>
                  <a:noFill/>
                </a:ln>
                <a:solidFill>
                  <a:prstClr val="white"/>
                </a:solidFill>
                <a:effectLst/>
                <a:uLnTx/>
                <a:uFillTx/>
                <a:latin typeface="Calibri"/>
              </a:rPr>
              <a:t>Highlight 4:</a:t>
            </a:r>
            <a:r>
              <a:rPr kumimoji="0" lang="en-US" sz="3600" b="0" i="0" u="none" strike="noStrike" kern="1200" cap="none" spc="0" normalizeH="0" noProof="0" dirty="0">
                <a:ln>
                  <a:noFill/>
                </a:ln>
                <a:solidFill>
                  <a:prstClr val="white"/>
                </a:solidFill>
                <a:effectLst/>
                <a:uLnTx/>
                <a:uFillTx/>
                <a:latin typeface="Calibri"/>
              </a:rPr>
              <a:t> </a:t>
            </a:r>
            <a:r>
              <a:rPr kumimoji="0" lang="en-US" sz="3600" b="0" i="0" u="none" strike="noStrike" kern="1200" cap="none" spc="0" normalizeH="0" baseline="0" noProof="0" dirty="0">
                <a:ln>
                  <a:noFill/>
                </a:ln>
                <a:solidFill>
                  <a:prstClr val="white"/>
                </a:solidFill>
                <a:effectLst/>
                <a:uLnTx/>
                <a:uFillTx/>
                <a:latin typeface="Calibri"/>
              </a:rPr>
              <a:t>Scale-Level</a:t>
            </a:r>
            <a:r>
              <a:rPr kumimoji="0" lang="en-US" sz="3600" b="0" i="0" u="none" strike="noStrike" kern="1200" cap="none" spc="0" normalizeH="0" noProof="0" dirty="0">
                <a:ln>
                  <a:noFill/>
                </a:ln>
                <a:solidFill>
                  <a:prstClr val="white"/>
                </a:solidFill>
                <a:effectLst/>
                <a:uLnTx/>
                <a:uFillTx/>
                <a:latin typeface="Calibri"/>
              </a:rPr>
              <a:t> Vulnerability Rates, Wave 8</a:t>
            </a:r>
            <a:endParaRPr kumimoji="0" lang="en-US" sz="3600" b="0" i="0" u="none" strike="noStrike" kern="1200" cap="none" spc="0" normalizeH="0" baseline="0" noProof="0" dirty="0">
              <a:ln>
                <a:noFill/>
              </a:ln>
              <a:solidFill>
                <a:prstClr val="white"/>
              </a:solidFill>
              <a:effectLst/>
              <a:uLnTx/>
              <a:uFillTx/>
              <a:latin typeface="Calibri"/>
            </a:endParaRPr>
          </a:p>
        </p:txBody>
      </p:sp>
      <p:sp>
        <p:nvSpPr>
          <p:cNvPr id="5" name="Title 1"/>
          <p:cNvSpPr txBox="1">
            <a:spLocks/>
          </p:cNvSpPr>
          <p:nvPr/>
        </p:nvSpPr>
        <p:spPr>
          <a:xfrm>
            <a:off x="530706" y="1487512"/>
            <a:ext cx="10823095" cy="4578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Light"/>
              <a:ea typeface="+mj-ea"/>
              <a:cs typeface="+mj-cs"/>
            </a:endParaRPr>
          </a:p>
        </p:txBody>
      </p:sp>
      <p:sp>
        <p:nvSpPr>
          <p:cNvPr id="6" name="Title 1"/>
          <p:cNvSpPr txBox="1">
            <a:spLocks/>
          </p:cNvSpPr>
          <p:nvPr/>
        </p:nvSpPr>
        <p:spPr>
          <a:xfrm>
            <a:off x="990600" y="2713680"/>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7" name="Title 1"/>
          <p:cNvSpPr txBox="1">
            <a:spLocks/>
          </p:cNvSpPr>
          <p:nvPr/>
        </p:nvSpPr>
        <p:spPr>
          <a:xfrm>
            <a:off x="863600" y="1923774"/>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grpSp>
        <p:nvGrpSpPr>
          <p:cNvPr id="11" name="Group 10">
            <a:extLst>
              <a:ext uri="{FF2B5EF4-FFF2-40B4-BE49-F238E27FC236}">
                <a16:creationId xmlns:a16="http://schemas.microsoft.com/office/drawing/2014/main" id="{4B0CFA9D-E088-250F-FF1E-039F4BD4F6B8}"/>
              </a:ext>
            </a:extLst>
          </p:cNvPr>
          <p:cNvGrpSpPr/>
          <p:nvPr/>
        </p:nvGrpSpPr>
        <p:grpSpPr>
          <a:xfrm>
            <a:off x="0" y="384588"/>
            <a:ext cx="2379518" cy="1001104"/>
            <a:chOff x="5062151" y="557372"/>
            <a:chExt cx="2063579" cy="864973"/>
          </a:xfrm>
        </p:grpSpPr>
        <p:sp>
          <p:nvSpPr>
            <p:cNvPr id="12" name="Rectangle 11">
              <a:extLst>
                <a:ext uri="{FF2B5EF4-FFF2-40B4-BE49-F238E27FC236}">
                  <a16:creationId xmlns:a16="http://schemas.microsoft.com/office/drawing/2014/main" id="{B0608CB5-5F03-4C22-1303-E23362C86DA8}"/>
                </a:ext>
              </a:extLst>
            </p:cNvPr>
            <p:cNvSpPr/>
            <p:nvPr/>
          </p:nvSpPr>
          <p:spPr>
            <a:xfrm>
              <a:off x="5062151" y="557372"/>
              <a:ext cx="2063579" cy="864973"/>
            </a:xfrm>
            <a:prstGeom prst="rect">
              <a:avLst/>
            </a:prstGeom>
            <a:solidFill>
              <a:srgbClr val="DE1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CB56AA23-D43E-F274-D692-5645BA48C0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08718" y="760515"/>
              <a:ext cx="970445" cy="458687"/>
            </a:xfrm>
            <a:prstGeom prst="rect">
              <a:avLst/>
            </a:prstGeom>
          </p:spPr>
        </p:pic>
      </p:grpSp>
      <p:sp>
        <p:nvSpPr>
          <p:cNvPr id="10" name="Title 1"/>
          <p:cNvSpPr txBox="1">
            <a:spLocks/>
          </p:cNvSpPr>
          <p:nvPr/>
        </p:nvSpPr>
        <p:spPr>
          <a:xfrm>
            <a:off x="965200" y="1874180"/>
            <a:ext cx="10515600" cy="464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3642063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916808" y="4510236"/>
            <a:ext cx="6284342" cy="523220"/>
          </a:xfrm>
          <a:prstGeom prst="rect">
            <a:avLst/>
          </a:prstGeom>
          <a:noFill/>
        </p:spPr>
        <p:txBody>
          <a:bodyPr wrap="square" rtlCol="0">
            <a:spAutoFit/>
          </a:bodyPr>
          <a:lstStyle/>
          <a:p>
            <a:pPr algn="ctr"/>
            <a:r>
              <a:rPr lang="en-US" sz="2800" dirty="0">
                <a:solidFill>
                  <a:srgbClr val="C00000"/>
                </a:solidFill>
              </a:rPr>
              <a:t>BC Wave 8, Overall Vulnerability = 32.9%</a:t>
            </a:r>
          </a:p>
        </p:txBody>
      </p:sp>
      <p:pic>
        <p:nvPicPr>
          <p:cNvPr id="18" name="Picture 17">
            <a:extLst>
              <a:ext uri="{FF2B5EF4-FFF2-40B4-BE49-F238E27FC236}">
                <a16:creationId xmlns:a16="http://schemas.microsoft.com/office/drawing/2014/main" id="{8015CFD0-BE35-DEFB-A938-18A1E9F3E9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5138" y="461424"/>
            <a:ext cx="1355752" cy="640805"/>
          </a:xfrm>
          <a:prstGeom prst="rect">
            <a:avLst/>
          </a:prstGeom>
        </p:spPr>
      </p:pic>
      <p:sp>
        <p:nvSpPr>
          <p:cNvPr id="19" name="Title 3"/>
          <p:cNvSpPr txBox="1">
            <a:spLocks/>
          </p:cNvSpPr>
          <p:nvPr/>
        </p:nvSpPr>
        <p:spPr>
          <a:xfrm>
            <a:off x="1988681" y="106611"/>
            <a:ext cx="9867346" cy="1350430"/>
          </a:xfrm>
          <a:prstGeom prst="rect">
            <a:avLst/>
          </a:prstGeom>
          <a:no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3600" cap="none" dirty="0">
                <a:solidFill>
                  <a:schemeClr val="tx1">
                    <a:lumMod val="75000"/>
                    <a:lumOff val="25000"/>
                  </a:schemeClr>
                </a:solidFill>
                <a:latin typeface="Calibri" panose="020F0502020204030204" pitchFamily="34" charset="0"/>
                <a:cs typeface="Calibri" panose="020F0502020204030204" pitchFamily="34" charset="0"/>
              </a:rPr>
              <a:t>Wave 8, Vulnerability Rates, 5 EDI Scales,</a:t>
            </a:r>
          </a:p>
          <a:p>
            <a:r>
              <a:rPr lang="en-US" sz="3600" cap="none" dirty="0">
                <a:solidFill>
                  <a:schemeClr val="tx1">
                    <a:lumMod val="75000"/>
                    <a:lumOff val="25000"/>
                  </a:schemeClr>
                </a:solidFill>
                <a:latin typeface="Calibri" panose="020F0502020204030204" pitchFamily="34" charset="0"/>
                <a:cs typeface="Calibri" panose="020F0502020204030204" pitchFamily="34" charset="0"/>
              </a:rPr>
              <a:t>[Boundary name] vs. Province Overall</a:t>
            </a:r>
          </a:p>
        </p:txBody>
      </p:sp>
      <p:graphicFrame>
        <p:nvGraphicFramePr>
          <p:cNvPr id="2" name="Table 1"/>
          <p:cNvGraphicFramePr>
            <a:graphicFrameLocks noGrp="1"/>
          </p:cNvGraphicFramePr>
          <p:nvPr>
            <p:extLst>
              <p:ext uri="{D42A27DB-BD31-4B8C-83A1-F6EECF244321}">
                <p14:modId xmlns:p14="http://schemas.microsoft.com/office/powerpoint/2010/main" val="3148928997"/>
              </p:ext>
            </p:extLst>
          </p:nvPr>
        </p:nvGraphicFramePr>
        <p:xfrm>
          <a:off x="529935" y="5109393"/>
          <a:ext cx="11018095" cy="1236845"/>
        </p:xfrm>
        <a:graphic>
          <a:graphicData uri="http://schemas.openxmlformats.org/drawingml/2006/table">
            <a:tbl>
              <a:tblPr firstRow="1" bandRow="1">
                <a:tableStyleId>{5C22544A-7EE6-4342-B048-85BDC9FD1C3A}</a:tableStyleId>
              </a:tblPr>
              <a:tblGrid>
                <a:gridCol w="2203619">
                  <a:extLst>
                    <a:ext uri="{9D8B030D-6E8A-4147-A177-3AD203B41FA5}">
                      <a16:colId xmlns:a16="http://schemas.microsoft.com/office/drawing/2014/main" val="927527832"/>
                    </a:ext>
                  </a:extLst>
                </a:gridCol>
                <a:gridCol w="2203619">
                  <a:extLst>
                    <a:ext uri="{9D8B030D-6E8A-4147-A177-3AD203B41FA5}">
                      <a16:colId xmlns:a16="http://schemas.microsoft.com/office/drawing/2014/main" val="4271653014"/>
                    </a:ext>
                  </a:extLst>
                </a:gridCol>
                <a:gridCol w="2203619">
                  <a:extLst>
                    <a:ext uri="{9D8B030D-6E8A-4147-A177-3AD203B41FA5}">
                      <a16:colId xmlns:a16="http://schemas.microsoft.com/office/drawing/2014/main" val="1544495119"/>
                    </a:ext>
                  </a:extLst>
                </a:gridCol>
                <a:gridCol w="2203619">
                  <a:extLst>
                    <a:ext uri="{9D8B030D-6E8A-4147-A177-3AD203B41FA5}">
                      <a16:colId xmlns:a16="http://schemas.microsoft.com/office/drawing/2014/main" val="2209680518"/>
                    </a:ext>
                  </a:extLst>
                </a:gridCol>
                <a:gridCol w="2203619">
                  <a:extLst>
                    <a:ext uri="{9D8B030D-6E8A-4147-A177-3AD203B41FA5}">
                      <a16:colId xmlns:a16="http://schemas.microsoft.com/office/drawing/2014/main" val="3234261054"/>
                    </a:ext>
                  </a:extLst>
                </a:gridCol>
              </a:tblGrid>
              <a:tr h="718685">
                <a:tc>
                  <a:txBody>
                    <a:bodyPr/>
                    <a:lstStyle/>
                    <a:p>
                      <a:pPr algn="ctr"/>
                      <a:r>
                        <a:rPr lang="en-US" b="0" dirty="0">
                          <a:solidFill>
                            <a:schemeClr val="accent6"/>
                          </a:solidFill>
                        </a:rPr>
                        <a:t>Physical Health </a:t>
                      </a:r>
                    </a:p>
                    <a:p>
                      <a:pPr algn="ctr"/>
                      <a:r>
                        <a:rPr lang="en-US" b="0" dirty="0">
                          <a:solidFill>
                            <a:schemeClr val="accent6"/>
                          </a:solidFill>
                        </a:rPr>
                        <a:t>&amp; Well-being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1">
                              <a:lumMod val="75000"/>
                            </a:schemeClr>
                          </a:solidFill>
                        </a:rPr>
                        <a:t>Social Competence</a:t>
                      </a:r>
                    </a:p>
                    <a:p>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7030A0"/>
                          </a:solidFill>
                        </a:rPr>
                        <a:t>Emotional Maturity</a:t>
                      </a:r>
                    </a:p>
                    <a:p>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0" dirty="0">
                          <a:solidFill>
                            <a:srgbClr val="BD19A6"/>
                          </a:solidFill>
                        </a:rPr>
                        <a:t>Language &amp; Cognitive </a:t>
                      </a:r>
                    </a:p>
                    <a:p>
                      <a:pPr algn="ctr"/>
                      <a:r>
                        <a:rPr lang="en-US" b="0" dirty="0">
                          <a:solidFill>
                            <a:srgbClr val="BD19A6"/>
                          </a:solidFill>
                        </a:rPr>
                        <a:t>Development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0" dirty="0">
                          <a:solidFill>
                            <a:schemeClr val="accent2"/>
                          </a:solidFill>
                        </a:rPr>
                        <a:t>Communication Skills </a:t>
                      </a:r>
                    </a:p>
                    <a:p>
                      <a:pPr algn="ctr"/>
                      <a:r>
                        <a:rPr lang="en-US" b="0" dirty="0">
                          <a:solidFill>
                            <a:schemeClr val="accent2"/>
                          </a:solidFill>
                        </a:rPr>
                        <a:t>&amp; General Knowledge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9732090"/>
                  </a:ext>
                </a:extLst>
              </a:tr>
              <a:tr h="370840">
                <a:tc>
                  <a:txBody>
                    <a:bodyPr/>
                    <a:lstStyle/>
                    <a:p>
                      <a:pPr algn="ctr"/>
                      <a:r>
                        <a:rPr lang="en-US" sz="2800" dirty="0">
                          <a:solidFill>
                            <a:schemeClr val="accent6"/>
                          </a:solidFill>
                        </a:rPr>
                        <a:t>14.7%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a:solidFill>
                            <a:schemeClr val="accent1"/>
                          </a:solidFill>
                        </a:rPr>
                        <a:t>16.3%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a:solidFill>
                            <a:srgbClr val="7030A0"/>
                          </a:solidFill>
                        </a:rPr>
                        <a:t>17.5%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a:solidFill>
                            <a:srgbClr val="BD19A6"/>
                          </a:solidFill>
                        </a:rPr>
                        <a:t>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a:solidFill>
                            <a:schemeClr val="accent2"/>
                          </a:solidFill>
                        </a:rPr>
                        <a:t>14.3%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245594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596975426"/>
              </p:ext>
            </p:extLst>
          </p:nvPr>
        </p:nvGraphicFramePr>
        <p:xfrm>
          <a:off x="529934" y="2595411"/>
          <a:ext cx="11018095" cy="1236845"/>
        </p:xfrm>
        <a:graphic>
          <a:graphicData uri="http://schemas.openxmlformats.org/drawingml/2006/table">
            <a:tbl>
              <a:tblPr firstRow="1" bandRow="1">
                <a:tableStyleId>{5C22544A-7EE6-4342-B048-85BDC9FD1C3A}</a:tableStyleId>
              </a:tblPr>
              <a:tblGrid>
                <a:gridCol w="2203619">
                  <a:extLst>
                    <a:ext uri="{9D8B030D-6E8A-4147-A177-3AD203B41FA5}">
                      <a16:colId xmlns:a16="http://schemas.microsoft.com/office/drawing/2014/main" val="927527832"/>
                    </a:ext>
                  </a:extLst>
                </a:gridCol>
                <a:gridCol w="2203619">
                  <a:extLst>
                    <a:ext uri="{9D8B030D-6E8A-4147-A177-3AD203B41FA5}">
                      <a16:colId xmlns:a16="http://schemas.microsoft.com/office/drawing/2014/main" val="4271653014"/>
                    </a:ext>
                  </a:extLst>
                </a:gridCol>
                <a:gridCol w="2203619">
                  <a:extLst>
                    <a:ext uri="{9D8B030D-6E8A-4147-A177-3AD203B41FA5}">
                      <a16:colId xmlns:a16="http://schemas.microsoft.com/office/drawing/2014/main" val="1544495119"/>
                    </a:ext>
                  </a:extLst>
                </a:gridCol>
                <a:gridCol w="2203619">
                  <a:extLst>
                    <a:ext uri="{9D8B030D-6E8A-4147-A177-3AD203B41FA5}">
                      <a16:colId xmlns:a16="http://schemas.microsoft.com/office/drawing/2014/main" val="2209680518"/>
                    </a:ext>
                  </a:extLst>
                </a:gridCol>
                <a:gridCol w="2203619">
                  <a:extLst>
                    <a:ext uri="{9D8B030D-6E8A-4147-A177-3AD203B41FA5}">
                      <a16:colId xmlns:a16="http://schemas.microsoft.com/office/drawing/2014/main" val="3234261054"/>
                    </a:ext>
                  </a:extLst>
                </a:gridCol>
              </a:tblGrid>
              <a:tr h="718685">
                <a:tc>
                  <a:txBody>
                    <a:bodyPr/>
                    <a:lstStyle/>
                    <a:p>
                      <a:pPr algn="ctr"/>
                      <a:r>
                        <a:rPr lang="en-US" b="0" dirty="0">
                          <a:solidFill>
                            <a:schemeClr val="accent6"/>
                          </a:solidFill>
                        </a:rPr>
                        <a:t>Physical Health </a:t>
                      </a:r>
                    </a:p>
                    <a:p>
                      <a:pPr algn="ctr"/>
                      <a:r>
                        <a:rPr lang="en-US" b="0" dirty="0">
                          <a:solidFill>
                            <a:schemeClr val="accent6"/>
                          </a:solidFill>
                        </a:rPr>
                        <a:t>&amp; Well-being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1">
                              <a:lumMod val="75000"/>
                            </a:schemeClr>
                          </a:solidFill>
                        </a:rPr>
                        <a:t>Social Competence</a:t>
                      </a:r>
                    </a:p>
                    <a:p>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7030A0"/>
                          </a:solidFill>
                        </a:rPr>
                        <a:t>Emotional Maturity</a:t>
                      </a:r>
                    </a:p>
                    <a:p>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0" dirty="0">
                          <a:solidFill>
                            <a:srgbClr val="BD19A6"/>
                          </a:solidFill>
                        </a:rPr>
                        <a:t>Language &amp; Cognitive </a:t>
                      </a:r>
                    </a:p>
                    <a:p>
                      <a:pPr algn="ctr"/>
                      <a:r>
                        <a:rPr lang="en-US" b="0" dirty="0">
                          <a:solidFill>
                            <a:srgbClr val="BD19A6"/>
                          </a:solidFill>
                        </a:rPr>
                        <a:t>Development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0" dirty="0">
                          <a:solidFill>
                            <a:schemeClr val="accent2"/>
                          </a:solidFill>
                        </a:rPr>
                        <a:t>Communication Skills </a:t>
                      </a:r>
                    </a:p>
                    <a:p>
                      <a:pPr algn="ctr"/>
                      <a:r>
                        <a:rPr lang="en-US" b="0" dirty="0">
                          <a:solidFill>
                            <a:schemeClr val="accent2"/>
                          </a:solidFill>
                        </a:rPr>
                        <a:t>&amp; General Knowledge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9732090"/>
                  </a:ext>
                </a:extLst>
              </a:tr>
              <a:tr h="370840">
                <a:tc>
                  <a:txBody>
                    <a:bodyPr/>
                    <a:lstStyle/>
                    <a:p>
                      <a:pPr algn="ctr"/>
                      <a:r>
                        <a:rPr lang="en-US" sz="2800" dirty="0">
                          <a:solidFill>
                            <a:schemeClr val="accent6"/>
                          </a:solidFill>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a:solidFill>
                            <a:schemeClr val="accent1"/>
                          </a:solidFill>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a:solidFill>
                            <a:srgbClr val="7030A0"/>
                          </a:solidFill>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a:solidFill>
                            <a:srgbClr val="BD19A6"/>
                          </a:solidFill>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a:solidFill>
                            <a:schemeClr val="accent2"/>
                          </a:solidFill>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2455941"/>
                  </a:ext>
                </a:extLst>
              </a:tr>
            </a:tbl>
          </a:graphicData>
        </a:graphic>
      </p:graphicFrame>
      <p:sp>
        <p:nvSpPr>
          <p:cNvPr id="8" name="TextBox 7"/>
          <p:cNvSpPr txBox="1"/>
          <p:nvPr/>
        </p:nvSpPr>
        <p:spPr>
          <a:xfrm>
            <a:off x="375138" y="1933389"/>
            <a:ext cx="10254762" cy="523220"/>
          </a:xfrm>
          <a:prstGeom prst="rect">
            <a:avLst/>
          </a:prstGeom>
          <a:noFill/>
        </p:spPr>
        <p:txBody>
          <a:bodyPr wrap="square" rtlCol="0">
            <a:spAutoFit/>
          </a:bodyPr>
          <a:lstStyle/>
          <a:p>
            <a:pPr algn="ctr"/>
            <a:r>
              <a:rPr lang="en-US" sz="2800" dirty="0">
                <a:solidFill>
                  <a:srgbClr val="C00000"/>
                </a:solidFill>
              </a:rPr>
              <a:t>[Boundary name] Wave 8, Overall Vulnerability = [X]%</a:t>
            </a:r>
          </a:p>
        </p:txBody>
      </p:sp>
    </p:spTree>
    <p:extLst>
      <p:ext uri="{BB962C8B-B14F-4D97-AF65-F5344CB8AC3E}">
        <p14:creationId xmlns:p14="http://schemas.microsoft.com/office/powerpoint/2010/main" val="6542279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49686"/>
            <a:ext cx="10515600" cy="3478742"/>
          </a:xfrm>
        </p:spPr>
        <p:txBody>
          <a:bodyPr>
            <a:noAutofit/>
          </a:bodyPr>
          <a:lstStyle/>
          <a:p>
            <a:br>
              <a:rPr lang="en-US" dirty="0">
                <a:latin typeface="+mn-lt"/>
              </a:rPr>
            </a:br>
            <a:endParaRPr lang="en-US" dirty="0">
              <a:latin typeface="+mn-lt"/>
            </a:endParaRPr>
          </a:p>
        </p:txBody>
      </p:sp>
      <p:sp>
        <p:nvSpPr>
          <p:cNvPr id="3" name="Rectangle 2"/>
          <p:cNvSpPr/>
          <p:nvPr/>
        </p:nvSpPr>
        <p:spPr>
          <a:xfrm>
            <a:off x="0" y="384588"/>
            <a:ext cx="12192000" cy="1001104"/>
          </a:xfrm>
          <a:prstGeom prst="rect">
            <a:avLst/>
          </a:prstGeom>
          <a:solidFill>
            <a:srgbClr val="7C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			Highlight </a:t>
            </a:r>
            <a:r>
              <a:rPr lang="en-US" sz="4000" dirty="0">
                <a:solidFill>
                  <a:prstClr val="white"/>
                </a:solidFill>
                <a:latin typeface="Calibri"/>
              </a:rPr>
              <a:t>5</a:t>
            </a:r>
            <a:r>
              <a:rPr kumimoji="0" lang="en-US" sz="4000" b="0" i="0" u="none" strike="noStrike" kern="1200" cap="none" spc="0" normalizeH="0" baseline="0" noProof="0" dirty="0">
                <a:ln>
                  <a:noFill/>
                </a:ln>
                <a:solidFill>
                  <a:prstClr val="white"/>
                </a:solidFill>
                <a:effectLst/>
                <a:uLnTx/>
                <a:uFillTx/>
                <a:latin typeface="Calibri"/>
                <a:ea typeface="+mn-ea"/>
                <a:cs typeface="+mn-cs"/>
              </a:rPr>
              <a:t>: Wave 8, Range in Vulnerability</a:t>
            </a:r>
          </a:p>
        </p:txBody>
      </p:sp>
      <p:sp>
        <p:nvSpPr>
          <p:cNvPr id="5" name="Title 1"/>
          <p:cNvSpPr txBox="1">
            <a:spLocks/>
          </p:cNvSpPr>
          <p:nvPr/>
        </p:nvSpPr>
        <p:spPr>
          <a:xfrm>
            <a:off x="530706" y="1487512"/>
            <a:ext cx="10823095" cy="4578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Light"/>
              <a:ea typeface="+mj-ea"/>
              <a:cs typeface="+mj-cs"/>
            </a:endParaRPr>
          </a:p>
        </p:txBody>
      </p:sp>
      <p:sp>
        <p:nvSpPr>
          <p:cNvPr id="6" name="Title 1"/>
          <p:cNvSpPr txBox="1">
            <a:spLocks/>
          </p:cNvSpPr>
          <p:nvPr/>
        </p:nvSpPr>
        <p:spPr>
          <a:xfrm>
            <a:off x="990600" y="2713680"/>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7" name="Title 1"/>
          <p:cNvSpPr txBox="1">
            <a:spLocks/>
          </p:cNvSpPr>
          <p:nvPr/>
        </p:nvSpPr>
        <p:spPr>
          <a:xfrm>
            <a:off x="863600" y="1923774"/>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grpSp>
        <p:nvGrpSpPr>
          <p:cNvPr id="11" name="Group 10">
            <a:extLst>
              <a:ext uri="{FF2B5EF4-FFF2-40B4-BE49-F238E27FC236}">
                <a16:creationId xmlns:a16="http://schemas.microsoft.com/office/drawing/2014/main" id="{4B0CFA9D-E088-250F-FF1E-039F4BD4F6B8}"/>
              </a:ext>
            </a:extLst>
          </p:cNvPr>
          <p:cNvGrpSpPr/>
          <p:nvPr/>
        </p:nvGrpSpPr>
        <p:grpSpPr>
          <a:xfrm>
            <a:off x="0" y="384588"/>
            <a:ext cx="2379518" cy="1001104"/>
            <a:chOff x="5062151" y="557372"/>
            <a:chExt cx="2063579" cy="864973"/>
          </a:xfrm>
        </p:grpSpPr>
        <p:sp>
          <p:nvSpPr>
            <p:cNvPr id="12" name="Rectangle 11">
              <a:extLst>
                <a:ext uri="{FF2B5EF4-FFF2-40B4-BE49-F238E27FC236}">
                  <a16:creationId xmlns:a16="http://schemas.microsoft.com/office/drawing/2014/main" id="{B0608CB5-5F03-4C22-1303-E23362C86DA8}"/>
                </a:ext>
              </a:extLst>
            </p:cNvPr>
            <p:cNvSpPr/>
            <p:nvPr/>
          </p:nvSpPr>
          <p:spPr>
            <a:xfrm>
              <a:off x="5062151" y="557372"/>
              <a:ext cx="2063579" cy="864973"/>
            </a:xfrm>
            <a:prstGeom prst="rect">
              <a:avLst/>
            </a:prstGeom>
            <a:solidFill>
              <a:srgbClr val="DE1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B56AA23-D43E-F274-D692-5645BA48C0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08718" y="760515"/>
              <a:ext cx="970445" cy="458687"/>
            </a:xfrm>
            <a:prstGeom prst="rect">
              <a:avLst/>
            </a:prstGeom>
          </p:spPr>
        </p:pic>
      </p:grpSp>
      <p:sp>
        <p:nvSpPr>
          <p:cNvPr id="10" name="Title 1"/>
          <p:cNvSpPr txBox="1">
            <a:spLocks/>
          </p:cNvSpPr>
          <p:nvPr/>
        </p:nvSpPr>
        <p:spPr>
          <a:xfrm>
            <a:off x="965200" y="1874180"/>
            <a:ext cx="10515600" cy="464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lang="en-US" sz="4000" dirty="0">
                <a:solidFill>
                  <a:prstClr val="black"/>
                </a:solidFill>
                <a:latin typeface="Calibri"/>
              </a:rPr>
              <a:t>Compared to other similar boundary types, [boundary name] is [in the middle/at the lower/higher end] of the range in </a:t>
            </a:r>
            <a:r>
              <a:rPr lang="en-US" sz="4000" dirty="0">
                <a:solidFill>
                  <a:srgbClr val="C00000"/>
                </a:solidFill>
                <a:latin typeface="Calibri"/>
              </a:rPr>
              <a:t>overall vulnerability</a:t>
            </a:r>
            <a:r>
              <a:rPr lang="en-US" sz="4000" dirty="0">
                <a:solidFill>
                  <a:prstClr val="black"/>
                </a:solidFill>
                <a:latin typeface="Calibri"/>
              </a:rPr>
              <a:t>.</a:t>
            </a:r>
          </a:p>
          <a:p>
            <a:pPr lvl="0">
              <a:lnSpc>
                <a:spcPct val="100000"/>
              </a:lnSpc>
              <a:spcBef>
                <a:spcPts val="0"/>
              </a:spcBef>
              <a:defRPr/>
            </a:pPr>
            <a:endParaRPr lang="en-US" sz="4000" dirty="0">
              <a:solidFill>
                <a:prstClr val="black"/>
              </a:solidFill>
              <a:latin typeface="Calibri"/>
            </a:endParaRPr>
          </a:p>
          <a:p>
            <a:pPr lvl="0">
              <a:lnSpc>
                <a:spcPct val="100000"/>
              </a:lnSpc>
              <a:spcBef>
                <a:spcPts val="0"/>
              </a:spcBef>
              <a:defRPr/>
            </a:pPr>
            <a:r>
              <a:rPr lang="en-US" sz="4000" dirty="0">
                <a:solidFill>
                  <a:prstClr val="black"/>
                </a:solidFill>
                <a:latin typeface="Calibri"/>
              </a:rPr>
              <a:t>Across the 5 scales of the EDI, the pattern is [similar/varied].</a:t>
            </a:r>
          </a:p>
        </p:txBody>
      </p:sp>
    </p:spTree>
    <p:extLst>
      <p:ext uri="{BB962C8B-B14F-4D97-AF65-F5344CB8AC3E}">
        <p14:creationId xmlns:p14="http://schemas.microsoft.com/office/powerpoint/2010/main" val="39594493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extBox 24"/>
          <p:cNvSpPr txBox="1"/>
          <p:nvPr/>
        </p:nvSpPr>
        <p:spPr>
          <a:xfrm>
            <a:off x="1280161" y="130154"/>
            <a:ext cx="8669616" cy="461665"/>
          </a:xfrm>
          <a:prstGeom prst="rect">
            <a:avLst/>
          </a:prstGeom>
          <a:noFill/>
        </p:spPr>
        <p:txBody>
          <a:bodyPr wrap="square" rtlCol="0">
            <a:spAutoFit/>
          </a:bodyPr>
          <a:lstStyle/>
          <a:p>
            <a:r>
              <a:rPr lang="en-US" sz="2400" dirty="0">
                <a:solidFill>
                  <a:schemeClr val="tx1">
                    <a:lumMod val="75000"/>
                    <a:lumOff val="25000"/>
                  </a:schemeClr>
                </a:solidFill>
              </a:rPr>
              <a:t>SD 59 Peace River South, Wave 8 Range in Overall Vulnerability</a:t>
            </a:r>
          </a:p>
        </p:txBody>
      </p:sp>
      <p:pic>
        <p:nvPicPr>
          <p:cNvPr id="26" name="Picture 25">
            <a:extLst>
              <a:ext uri="{FF2B5EF4-FFF2-40B4-BE49-F238E27FC236}">
                <a16:creationId xmlns:a16="http://schemas.microsoft.com/office/drawing/2014/main" id="{8015CFD0-BE35-DEFB-A938-18A1E9F3E9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4517" y="130154"/>
            <a:ext cx="807223" cy="381539"/>
          </a:xfrm>
          <a:prstGeom prst="rect">
            <a:avLst/>
          </a:prstGeom>
        </p:spPr>
      </p:pic>
      <p:sp>
        <p:nvSpPr>
          <p:cNvPr id="2" name="TextBox 1">
            <a:extLst>
              <a:ext uri="{FF2B5EF4-FFF2-40B4-BE49-F238E27FC236}">
                <a16:creationId xmlns:a16="http://schemas.microsoft.com/office/drawing/2014/main" id="{89A35352-E289-3237-22F3-F4E235AD1306}"/>
              </a:ext>
            </a:extLst>
          </p:cNvPr>
          <p:cNvSpPr txBox="1"/>
          <p:nvPr/>
        </p:nvSpPr>
        <p:spPr>
          <a:xfrm>
            <a:off x="4007240" y="1585011"/>
            <a:ext cx="3215457" cy="523220"/>
          </a:xfrm>
          <a:prstGeom prst="rect">
            <a:avLst/>
          </a:prstGeom>
          <a:noFill/>
        </p:spPr>
        <p:txBody>
          <a:bodyPr wrap="square" rtlCol="0">
            <a:spAutoFit/>
          </a:bodyPr>
          <a:lstStyle/>
          <a:p>
            <a:pPr algn="ctr"/>
            <a:r>
              <a:rPr lang="en-US" sz="2800" dirty="0">
                <a:solidFill>
                  <a:srgbClr val="C00000"/>
                </a:solidFill>
              </a:rPr>
              <a:t>Overall Vulnerability</a:t>
            </a:r>
          </a:p>
        </p:txBody>
      </p:sp>
      <p:pic>
        <p:nvPicPr>
          <p:cNvPr id="4" name="Picture 3">
            <a:extLst>
              <a:ext uri="{FF2B5EF4-FFF2-40B4-BE49-F238E27FC236}">
                <a16:creationId xmlns:a16="http://schemas.microsoft.com/office/drawing/2014/main" id="{B2F686BE-0672-44D5-78CA-340234C4B34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53399" y="2108231"/>
            <a:ext cx="5346700" cy="3479800"/>
          </a:xfrm>
          <a:prstGeom prst="rect">
            <a:avLst/>
          </a:prstGeom>
        </p:spPr>
      </p:pic>
      <p:sp>
        <p:nvSpPr>
          <p:cNvPr id="5" name="Rectangle 4">
            <a:extLst>
              <a:ext uri="{FF2B5EF4-FFF2-40B4-BE49-F238E27FC236}">
                <a16:creationId xmlns:a16="http://schemas.microsoft.com/office/drawing/2014/main" id="{7B1567C7-BFEC-8814-DEFF-08EAFF81773E}"/>
              </a:ext>
            </a:extLst>
          </p:cNvPr>
          <p:cNvSpPr/>
          <p:nvPr/>
        </p:nvSpPr>
        <p:spPr>
          <a:xfrm>
            <a:off x="11702533" y="0"/>
            <a:ext cx="489467" cy="6858000"/>
          </a:xfrm>
          <a:prstGeom prst="rect">
            <a:avLst/>
          </a:prstGeom>
          <a:solidFill>
            <a:srgbClr val="7C6E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9BB1B8DD-AB5C-46AE-87D3-2F6148376F44}"/>
              </a:ext>
            </a:extLst>
          </p:cNvPr>
          <p:cNvSpPr txBox="1"/>
          <p:nvPr/>
        </p:nvSpPr>
        <p:spPr>
          <a:xfrm rot="5400000">
            <a:off x="10730548" y="1154335"/>
            <a:ext cx="2432571" cy="369332"/>
          </a:xfrm>
          <a:prstGeom prst="rect">
            <a:avLst/>
          </a:prstGeom>
          <a:noFill/>
        </p:spPr>
        <p:txBody>
          <a:bodyPr wrap="square" rtlCol="0">
            <a:spAutoFit/>
          </a:bodyPr>
          <a:lstStyle/>
          <a:p>
            <a:r>
              <a:rPr lang="en-US" dirty="0">
                <a:solidFill>
                  <a:schemeClr val="bg1"/>
                </a:solidFill>
              </a:rPr>
              <a:t>Example Slide</a:t>
            </a:r>
          </a:p>
        </p:txBody>
      </p:sp>
    </p:spTree>
    <p:extLst>
      <p:ext uri="{BB962C8B-B14F-4D97-AF65-F5344CB8AC3E}">
        <p14:creationId xmlns:p14="http://schemas.microsoft.com/office/powerpoint/2010/main" val="522253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D453F8-9C4C-A70C-C667-C586DE74F2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774" y="0"/>
            <a:ext cx="12193984" cy="6858000"/>
          </a:xfrm>
          <a:prstGeom prst="rect">
            <a:avLst/>
          </a:prstGeom>
        </p:spPr>
      </p:pic>
      <p:sp>
        <p:nvSpPr>
          <p:cNvPr id="2" name="Rectangle 1"/>
          <p:cNvSpPr/>
          <p:nvPr/>
        </p:nvSpPr>
        <p:spPr>
          <a:xfrm>
            <a:off x="4920936" y="3450673"/>
            <a:ext cx="5918887"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lumMod val="75000"/>
                    <a:lumOff val="25000"/>
                  </a:schemeClr>
                </a:solidFill>
                <a:effectLst/>
                <a:uLnTx/>
                <a:uFillTx/>
                <a:latin typeface="Calibri Light" panose="020F0302020204030204" pitchFamily="34" charset="0"/>
                <a:ea typeface="+mn-ea"/>
                <a:cs typeface="Calibri Light" panose="020F0302020204030204" pitchFamily="34" charset="0"/>
              </a:rPr>
              <a:t>Our work takes place on the traditional, ancestral, unceded territory of the </a:t>
            </a:r>
            <a:r>
              <a:rPr kumimoji="0" lang="en-US" sz="2800" b="0" i="0" u="none" strike="noStrike" kern="1200" cap="none" spc="0" normalizeH="0" baseline="0" noProof="0" dirty="0" err="1">
                <a:ln>
                  <a:noFill/>
                </a:ln>
                <a:solidFill>
                  <a:schemeClr val="tx1">
                    <a:lumMod val="75000"/>
                    <a:lumOff val="25000"/>
                  </a:schemeClr>
                </a:solidFill>
                <a:effectLst/>
                <a:uLnTx/>
                <a:uFillTx/>
                <a:latin typeface="Calibri Light" panose="020F0302020204030204" pitchFamily="34" charset="0"/>
                <a:ea typeface="+mn-ea"/>
                <a:cs typeface="Calibri Light" panose="020F0302020204030204" pitchFamily="34" charset="0"/>
              </a:rPr>
              <a:t>xʷməθkʷəy̓əm</a:t>
            </a:r>
            <a:r>
              <a:rPr kumimoji="0" lang="en-US" sz="2800" b="0" i="0" u="none" strike="noStrike" kern="1200" cap="none" spc="0" normalizeH="0" baseline="0" noProof="0" dirty="0">
                <a:ln>
                  <a:noFill/>
                </a:ln>
                <a:solidFill>
                  <a:schemeClr val="tx1">
                    <a:lumMod val="75000"/>
                    <a:lumOff val="25000"/>
                  </a:schemeClr>
                </a:solidFill>
                <a:effectLst/>
                <a:uLnTx/>
                <a:uFillTx/>
                <a:latin typeface="Calibri Light" panose="020F0302020204030204" pitchFamily="34" charset="0"/>
                <a:ea typeface="+mn-ea"/>
                <a:cs typeface="Calibri Light" panose="020F0302020204030204" pitchFamily="34" charset="0"/>
              </a:rPr>
              <a:t> (Musqueam) people</a:t>
            </a:r>
          </a:p>
        </p:txBody>
      </p:sp>
      <p:sp>
        <p:nvSpPr>
          <p:cNvPr id="6" name="TextBox 5"/>
          <p:cNvSpPr txBox="1"/>
          <p:nvPr/>
        </p:nvSpPr>
        <p:spPr>
          <a:xfrm>
            <a:off x="7795251" y="5883309"/>
            <a:ext cx="685200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Reconciliation Pole,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Hereditary Chief 7idansuu (James Hart), Haida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 UBC Communications &amp; Marketing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6">
            <a:extLst>
              <a:ext uri="{FF2B5EF4-FFF2-40B4-BE49-F238E27FC236}">
                <a16:creationId xmlns:a16="http://schemas.microsoft.com/office/drawing/2014/main" id="{A75B2EA7-6AF2-2524-BD3B-B83C448807CD}"/>
              </a:ext>
            </a:extLst>
          </p:cNvPr>
          <p:cNvPicPr>
            <a:picLocks noChangeAspect="1"/>
          </p:cNvPicPr>
          <p:nvPr/>
        </p:nvPicPr>
        <p:blipFill>
          <a:blip r:embed="rId4"/>
          <a:stretch>
            <a:fillRect/>
          </a:stretch>
        </p:blipFill>
        <p:spPr>
          <a:xfrm>
            <a:off x="5044503" y="1289226"/>
            <a:ext cx="3073852" cy="978614"/>
          </a:xfrm>
          <a:prstGeom prst="rect">
            <a:avLst/>
          </a:prstGeom>
        </p:spPr>
      </p:pic>
      <p:sp>
        <p:nvSpPr>
          <p:cNvPr id="9" name="TextBox 8">
            <a:extLst>
              <a:ext uri="{FF2B5EF4-FFF2-40B4-BE49-F238E27FC236}">
                <a16:creationId xmlns:a16="http://schemas.microsoft.com/office/drawing/2014/main" id="{80CCCB2C-A4BA-6D9B-F689-C69857ABB659}"/>
              </a:ext>
            </a:extLst>
          </p:cNvPr>
          <p:cNvSpPr txBox="1"/>
          <p:nvPr/>
        </p:nvSpPr>
        <p:spPr>
          <a:xfrm>
            <a:off x="9840098" y="6329584"/>
            <a:ext cx="30274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prstClr val="black"/>
                </a:solidFill>
                <a:effectLst/>
                <a:uLnTx/>
                <a:uFillTx/>
                <a:latin typeface="Calibri" panose="020F0502020204030204"/>
                <a:ea typeface="+mn-ea"/>
                <a:cs typeface="+mn-cs"/>
              </a:rPr>
              <a:t>Photo: UBC / Paul Joseph</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638C4C1-F64C-C859-3E0F-D4B4F5CA4511}"/>
              </a:ext>
            </a:extLst>
          </p:cNvPr>
          <p:cNvGrpSpPr/>
          <p:nvPr/>
        </p:nvGrpSpPr>
        <p:grpSpPr>
          <a:xfrm>
            <a:off x="5012377" y="2901151"/>
            <a:ext cx="6172421" cy="156378"/>
            <a:chOff x="432485" y="3838650"/>
            <a:chExt cx="7505087" cy="76203"/>
          </a:xfrm>
        </p:grpSpPr>
        <p:sp>
          <p:nvSpPr>
            <p:cNvPr id="4" name="Rectangle 3">
              <a:extLst>
                <a:ext uri="{FF2B5EF4-FFF2-40B4-BE49-F238E27FC236}">
                  <a16:creationId xmlns:a16="http://schemas.microsoft.com/office/drawing/2014/main" id="{31EC894C-FE88-FDF5-54AF-F0C98D49772A}"/>
                </a:ext>
              </a:extLst>
            </p:cNvPr>
            <p:cNvSpPr/>
            <p:nvPr/>
          </p:nvSpPr>
          <p:spPr>
            <a:xfrm>
              <a:off x="432485" y="3838653"/>
              <a:ext cx="1796365" cy="76200"/>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0E94B31-3FE2-3F91-D485-EB7B95DC515A}"/>
                </a:ext>
              </a:extLst>
            </p:cNvPr>
            <p:cNvSpPr/>
            <p:nvPr/>
          </p:nvSpPr>
          <p:spPr>
            <a:xfrm>
              <a:off x="2333803" y="3838651"/>
              <a:ext cx="1796365" cy="76200"/>
            </a:xfrm>
            <a:prstGeom prst="rect">
              <a:avLst/>
            </a:prstGeom>
            <a:solidFill>
              <a:srgbClr val="688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CEE723D-B334-F55F-E201-3586D6F88319}"/>
                </a:ext>
              </a:extLst>
            </p:cNvPr>
            <p:cNvSpPr/>
            <p:nvPr/>
          </p:nvSpPr>
          <p:spPr>
            <a:xfrm>
              <a:off x="6141207" y="3838650"/>
              <a:ext cx="1796365" cy="76200"/>
            </a:xfrm>
            <a:prstGeom prst="rect">
              <a:avLst/>
            </a:prstGeom>
            <a:solidFill>
              <a:srgbClr val="D0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A18432E-94E0-1310-59B5-B84814C4D68A}"/>
                </a:ext>
              </a:extLst>
            </p:cNvPr>
            <p:cNvSpPr/>
            <p:nvPr/>
          </p:nvSpPr>
          <p:spPr>
            <a:xfrm>
              <a:off x="4235121" y="3838652"/>
              <a:ext cx="1796365" cy="76200"/>
            </a:xfrm>
            <a:prstGeom prst="rect">
              <a:avLst/>
            </a:prstGeom>
            <a:solidFill>
              <a:srgbClr val="9CA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1084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Box 11"/>
          <p:cNvSpPr txBox="1"/>
          <p:nvPr/>
        </p:nvSpPr>
        <p:spPr>
          <a:xfrm>
            <a:off x="4679215" y="956949"/>
            <a:ext cx="2878602" cy="369332"/>
          </a:xfrm>
          <a:prstGeom prst="rect">
            <a:avLst/>
          </a:prstGeom>
          <a:noFill/>
        </p:spPr>
        <p:txBody>
          <a:bodyPr wrap="square" rtlCol="0">
            <a:spAutoFit/>
          </a:bodyPr>
          <a:lstStyle/>
          <a:p>
            <a:pPr algn="ctr"/>
            <a:r>
              <a:rPr lang="en-US" dirty="0">
                <a:solidFill>
                  <a:schemeClr val="accent5">
                    <a:lumMod val="75000"/>
                  </a:schemeClr>
                </a:solidFill>
              </a:rPr>
              <a:t>Social Competence</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30611" y="1247927"/>
            <a:ext cx="4286250" cy="2609850"/>
          </a:xfrm>
          <a:prstGeom prst="rect">
            <a:avLst/>
          </a:prstGeom>
        </p:spPr>
      </p:pic>
      <p:sp>
        <p:nvSpPr>
          <p:cNvPr id="13" name="TextBox 12"/>
          <p:cNvSpPr txBox="1"/>
          <p:nvPr/>
        </p:nvSpPr>
        <p:spPr>
          <a:xfrm>
            <a:off x="8372343" y="956949"/>
            <a:ext cx="2878602" cy="369332"/>
          </a:xfrm>
          <a:prstGeom prst="rect">
            <a:avLst/>
          </a:prstGeom>
          <a:noFill/>
        </p:spPr>
        <p:txBody>
          <a:bodyPr wrap="square" rtlCol="0">
            <a:spAutoFit/>
          </a:bodyPr>
          <a:lstStyle/>
          <a:p>
            <a:pPr algn="ctr"/>
            <a:r>
              <a:rPr lang="en-US" dirty="0">
                <a:solidFill>
                  <a:srgbClr val="7030A0"/>
                </a:solidFill>
              </a:rPr>
              <a:t>Emotional Maturity</a:t>
            </a:r>
          </a:p>
        </p:txBody>
      </p:sp>
      <p:sp>
        <p:nvSpPr>
          <p:cNvPr id="16" name="TextBox 15"/>
          <p:cNvSpPr txBox="1"/>
          <p:nvPr/>
        </p:nvSpPr>
        <p:spPr>
          <a:xfrm>
            <a:off x="1280161" y="130154"/>
            <a:ext cx="8669616" cy="461665"/>
          </a:xfrm>
          <a:prstGeom prst="rect">
            <a:avLst/>
          </a:prstGeom>
          <a:noFill/>
        </p:spPr>
        <p:txBody>
          <a:bodyPr wrap="square" rtlCol="0">
            <a:spAutoFit/>
          </a:bodyPr>
          <a:lstStyle/>
          <a:p>
            <a:r>
              <a:rPr lang="en-US" sz="2400" dirty="0">
                <a:solidFill>
                  <a:schemeClr val="bg2">
                    <a:lumMod val="25000"/>
                  </a:schemeClr>
                </a:solidFill>
              </a:rPr>
              <a:t>SD 59 Peace River South, Wave 8 Range in Vulnerability, 5 EDI Scales</a:t>
            </a:r>
          </a:p>
        </p:txBody>
      </p:sp>
      <p:pic>
        <p:nvPicPr>
          <p:cNvPr id="18" name="Picture 17">
            <a:extLst>
              <a:ext uri="{FF2B5EF4-FFF2-40B4-BE49-F238E27FC236}">
                <a16:creationId xmlns:a16="http://schemas.microsoft.com/office/drawing/2014/main" id="{8015CFD0-BE35-DEFB-A938-18A1E9F3E9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4517" y="130154"/>
            <a:ext cx="807223" cy="38153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l="2219" r="5755"/>
          <a:stretch/>
        </p:blipFill>
        <p:spPr>
          <a:xfrm>
            <a:off x="27432" y="1247927"/>
            <a:ext cx="3944456" cy="260985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12036" y="4269191"/>
            <a:ext cx="4286250" cy="260985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17490" y="4248150"/>
            <a:ext cx="4286250" cy="2609850"/>
          </a:xfrm>
          <a:prstGeom prst="rect">
            <a:avLst/>
          </a:prstGeom>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a:ext>
            </a:extLst>
          </a:blip>
          <a:srcRect l="3303" r="5831"/>
          <a:stretch/>
        </p:blipFill>
        <p:spPr>
          <a:xfrm>
            <a:off x="7810085" y="1247927"/>
            <a:ext cx="3894747" cy="2609850"/>
          </a:xfrm>
          <a:prstGeom prst="rect">
            <a:avLst/>
          </a:prstGeom>
        </p:spPr>
      </p:pic>
      <p:sp>
        <p:nvSpPr>
          <p:cNvPr id="11" name="TextBox 10"/>
          <p:cNvSpPr txBox="1"/>
          <p:nvPr/>
        </p:nvSpPr>
        <p:spPr>
          <a:xfrm>
            <a:off x="786768" y="975752"/>
            <a:ext cx="2878602" cy="369332"/>
          </a:xfrm>
          <a:prstGeom prst="rect">
            <a:avLst/>
          </a:prstGeom>
          <a:noFill/>
        </p:spPr>
        <p:txBody>
          <a:bodyPr wrap="square" rtlCol="0">
            <a:spAutoFit/>
          </a:bodyPr>
          <a:lstStyle/>
          <a:p>
            <a:pPr algn="ctr"/>
            <a:r>
              <a:rPr lang="en-US" dirty="0">
                <a:solidFill>
                  <a:schemeClr val="accent6"/>
                </a:solidFill>
              </a:rPr>
              <a:t>Physical Health &amp; Well-being</a:t>
            </a:r>
          </a:p>
        </p:txBody>
      </p:sp>
      <p:sp>
        <p:nvSpPr>
          <p:cNvPr id="14" name="TextBox 13"/>
          <p:cNvSpPr txBox="1"/>
          <p:nvPr/>
        </p:nvSpPr>
        <p:spPr>
          <a:xfrm>
            <a:off x="6348061" y="3947685"/>
            <a:ext cx="5002185" cy="369332"/>
          </a:xfrm>
          <a:prstGeom prst="rect">
            <a:avLst/>
          </a:prstGeom>
          <a:noFill/>
        </p:spPr>
        <p:txBody>
          <a:bodyPr wrap="square" rtlCol="0">
            <a:spAutoFit/>
          </a:bodyPr>
          <a:lstStyle/>
          <a:p>
            <a:pPr algn="ctr"/>
            <a:r>
              <a:rPr lang="en-US" dirty="0">
                <a:solidFill>
                  <a:schemeClr val="accent2"/>
                </a:solidFill>
              </a:rPr>
              <a:t>Communication Skills &amp; General Knowledge</a:t>
            </a:r>
          </a:p>
        </p:txBody>
      </p:sp>
      <p:sp>
        <p:nvSpPr>
          <p:cNvPr id="15" name="TextBox 14"/>
          <p:cNvSpPr txBox="1"/>
          <p:nvPr/>
        </p:nvSpPr>
        <p:spPr>
          <a:xfrm>
            <a:off x="1653830" y="3947685"/>
            <a:ext cx="3944456" cy="369332"/>
          </a:xfrm>
          <a:prstGeom prst="rect">
            <a:avLst/>
          </a:prstGeom>
          <a:noFill/>
        </p:spPr>
        <p:txBody>
          <a:bodyPr wrap="square" rtlCol="0">
            <a:spAutoFit/>
          </a:bodyPr>
          <a:lstStyle/>
          <a:p>
            <a:pPr algn="ctr"/>
            <a:r>
              <a:rPr lang="en-US" dirty="0">
                <a:solidFill>
                  <a:srgbClr val="BD19A6"/>
                </a:solidFill>
              </a:rPr>
              <a:t>Language &amp; Cognitive Development</a:t>
            </a:r>
          </a:p>
        </p:txBody>
      </p:sp>
      <p:sp>
        <p:nvSpPr>
          <p:cNvPr id="7" name="Rectangle 6">
            <a:extLst>
              <a:ext uri="{FF2B5EF4-FFF2-40B4-BE49-F238E27FC236}">
                <a16:creationId xmlns:a16="http://schemas.microsoft.com/office/drawing/2014/main" id="{62B1E4F1-3D86-2E02-FEF2-85C727BC316A}"/>
              </a:ext>
            </a:extLst>
          </p:cNvPr>
          <p:cNvSpPr/>
          <p:nvPr/>
        </p:nvSpPr>
        <p:spPr>
          <a:xfrm>
            <a:off x="11702533" y="0"/>
            <a:ext cx="489467" cy="6858000"/>
          </a:xfrm>
          <a:prstGeom prst="rect">
            <a:avLst/>
          </a:prstGeom>
          <a:solidFill>
            <a:srgbClr val="7C6E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C905F1AC-CC3C-2F16-559C-B4CCF8C4403F}"/>
              </a:ext>
            </a:extLst>
          </p:cNvPr>
          <p:cNvSpPr txBox="1"/>
          <p:nvPr/>
        </p:nvSpPr>
        <p:spPr>
          <a:xfrm rot="5400000">
            <a:off x="10730548" y="1154335"/>
            <a:ext cx="2432571" cy="369332"/>
          </a:xfrm>
          <a:prstGeom prst="rect">
            <a:avLst/>
          </a:prstGeom>
          <a:noFill/>
        </p:spPr>
        <p:txBody>
          <a:bodyPr wrap="square" rtlCol="0">
            <a:spAutoFit/>
          </a:bodyPr>
          <a:lstStyle/>
          <a:p>
            <a:r>
              <a:rPr lang="en-US" dirty="0">
                <a:solidFill>
                  <a:schemeClr val="bg1"/>
                </a:solidFill>
              </a:rPr>
              <a:t>Example Slide</a:t>
            </a:r>
          </a:p>
        </p:txBody>
      </p:sp>
    </p:spTree>
    <p:extLst>
      <p:ext uri="{BB962C8B-B14F-4D97-AF65-F5344CB8AC3E}">
        <p14:creationId xmlns:p14="http://schemas.microsoft.com/office/powerpoint/2010/main" val="32498885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280161" y="130154"/>
            <a:ext cx="86696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[Boundary name], Wave 8 Range in Overall Vulnerability</a:t>
            </a:r>
          </a:p>
        </p:txBody>
      </p:sp>
      <p:pic>
        <p:nvPicPr>
          <p:cNvPr id="26" name="Picture 25">
            <a:extLst>
              <a:ext uri="{FF2B5EF4-FFF2-40B4-BE49-F238E27FC236}">
                <a16:creationId xmlns:a16="http://schemas.microsoft.com/office/drawing/2014/main" id="{8015CFD0-BE35-DEFB-A938-18A1E9F3E9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4517" y="130154"/>
            <a:ext cx="807223" cy="381539"/>
          </a:xfrm>
          <a:prstGeom prst="rect">
            <a:avLst/>
          </a:prstGeom>
        </p:spPr>
      </p:pic>
      <p:sp>
        <p:nvSpPr>
          <p:cNvPr id="2" name="TextBox 1">
            <a:extLst>
              <a:ext uri="{FF2B5EF4-FFF2-40B4-BE49-F238E27FC236}">
                <a16:creationId xmlns:a16="http://schemas.microsoft.com/office/drawing/2014/main" id="{1A280CCE-6E9E-D147-1701-429275840A99}"/>
              </a:ext>
            </a:extLst>
          </p:cNvPr>
          <p:cNvSpPr txBox="1"/>
          <p:nvPr/>
        </p:nvSpPr>
        <p:spPr>
          <a:xfrm>
            <a:off x="4007240" y="1585011"/>
            <a:ext cx="3215457" cy="523220"/>
          </a:xfrm>
          <a:prstGeom prst="rect">
            <a:avLst/>
          </a:prstGeom>
          <a:noFill/>
        </p:spPr>
        <p:txBody>
          <a:bodyPr wrap="square" rtlCol="0">
            <a:spAutoFit/>
          </a:bodyPr>
          <a:lstStyle/>
          <a:p>
            <a:pPr algn="ctr"/>
            <a:r>
              <a:rPr lang="en-US" sz="2800" dirty="0">
                <a:solidFill>
                  <a:srgbClr val="C00000"/>
                </a:solidFill>
              </a:rPr>
              <a:t>Overall Vulnerability</a:t>
            </a:r>
          </a:p>
        </p:txBody>
      </p:sp>
      <p:grpSp>
        <p:nvGrpSpPr>
          <p:cNvPr id="12" name="Group 11">
            <a:extLst>
              <a:ext uri="{FF2B5EF4-FFF2-40B4-BE49-F238E27FC236}">
                <a16:creationId xmlns:a16="http://schemas.microsoft.com/office/drawing/2014/main" id="{DD64A54E-02C5-B355-6346-B9E0BFB56F4B}"/>
              </a:ext>
            </a:extLst>
          </p:cNvPr>
          <p:cNvGrpSpPr/>
          <p:nvPr/>
        </p:nvGrpSpPr>
        <p:grpSpPr>
          <a:xfrm>
            <a:off x="1130757" y="2445027"/>
            <a:ext cx="9930485" cy="3498573"/>
            <a:chOff x="954157" y="2445027"/>
            <a:chExt cx="9930485" cy="3498573"/>
          </a:xfrm>
        </p:grpSpPr>
        <p:pic>
          <p:nvPicPr>
            <p:cNvPr id="9" name="Picture 8">
              <a:extLst>
                <a:ext uri="{FF2B5EF4-FFF2-40B4-BE49-F238E27FC236}">
                  <a16:creationId xmlns:a16="http://schemas.microsoft.com/office/drawing/2014/main" id="{4D6125FE-F143-CA31-77F8-E785FEB995E8}"/>
                </a:ext>
              </a:extLst>
            </p:cNvPr>
            <p:cNvPicPr>
              <a:picLocks noChangeAspect="1"/>
            </p:cNvPicPr>
            <p:nvPr/>
          </p:nvPicPr>
          <p:blipFill>
            <a:blip r:embed="rId4"/>
            <a:stretch>
              <a:fillRect/>
            </a:stretch>
          </p:blipFill>
          <p:spPr>
            <a:xfrm>
              <a:off x="2627888" y="4225116"/>
              <a:ext cx="5756787" cy="702047"/>
            </a:xfrm>
            <a:prstGeom prst="rect">
              <a:avLst/>
            </a:prstGeom>
          </p:spPr>
        </p:pic>
        <p:sp>
          <p:nvSpPr>
            <p:cNvPr id="4" name="TextBox 3">
              <a:extLst>
                <a:ext uri="{FF2B5EF4-FFF2-40B4-BE49-F238E27FC236}">
                  <a16:creationId xmlns:a16="http://schemas.microsoft.com/office/drawing/2014/main" id="{4EFF3D93-3EDC-8059-7F04-C719DD86C154}"/>
                </a:ext>
              </a:extLst>
            </p:cNvPr>
            <p:cNvSpPr txBox="1"/>
            <p:nvPr/>
          </p:nvSpPr>
          <p:spPr>
            <a:xfrm>
              <a:off x="1110538" y="2624479"/>
              <a:ext cx="9450254" cy="1200329"/>
            </a:xfrm>
            <a:prstGeom prst="rect">
              <a:avLst/>
            </a:prstGeom>
            <a:noFill/>
          </p:spPr>
          <p:txBody>
            <a:bodyPr wrap="square" rtlCol="0">
              <a:spAutoFit/>
            </a:bodyPr>
            <a:lstStyle/>
            <a:p>
              <a:r>
                <a:rPr lang="en-US" sz="2400" dirty="0"/>
                <a:t>Download an image of the </a:t>
              </a:r>
              <a:r>
                <a:rPr lang="en-US" sz="2400" i="1" dirty="0"/>
                <a:t>Range in Vulnerability </a:t>
              </a:r>
              <a:r>
                <a:rPr lang="en-US" sz="2400" dirty="0"/>
                <a:t>chart in the </a:t>
              </a:r>
              <a:r>
                <a:rPr lang="en-US" sz="2400" i="1" dirty="0"/>
                <a:t>Overall Outcomes module </a:t>
              </a:r>
              <a:r>
                <a:rPr lang="en-US" sz="2400" dirty="0"/>
                <a:t>for your selected boundary type and specific area of interest using the download icon that appears beside the chart title:</a:t>
              </a:r>
            </a:p>
          </p:txBody>
        </p:sp>
        <p:sp>
          <p:nvSpPr>
            <p:cNvPr id="5" name="Oval 4">
              <a:extLst>
                <a:ext uri="{FF2B5EF4-FFF2-40B4-BE49-F238E27FC236}">
                  <a16:creationId xmlns:a16="http://schemas.microsoft.com/office/drawing/2014/main" id="{73817DCF-3F69-84D8-ADDF-992257973E1E}"/>
                </a:ext>
              </a:extLst>
            </p:cNvPr>
            <p:cNvSpPr/>
            <p:nvPr/>
          </p:nvSpPr>
          <p:spPr>
            <a:xfrm>
              <a:off x="7660774" y="4278061"/>
              <a:ext cx="465483" cy="6298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C9CB73-C2C9-F281-4D8F-80DFCBF11B66}"/>
                </a:ext>
              </a:extLst>
            </p:cNvPr>
            <p:cNvSpPr txBox="1"/>
            <p:nvPr/>
          </p:nvSpPr>
          <p:spPr>
            <a:xfrm>
              <a:off x="1110538" y="5247002"/>
              <a:ext cx="9774104" cy="461665"/>
            </a:xfrm>
            <a:prstGeom prst="rect">
              <a:avLst/>
            </a:prstGeom>
            <a:noFill/>
          </p:spPr>
          <p:txBody>
            <a:bodyPr wrap="square" rtlCol="0">
              <a:spAutoFit/>
            </a:bodyPr>
            <a:lstStyle/>
            <a:p>
              <a:r>
                <a:rPr lang="en-US" sz="2400" dirty="0"/>
                <a:t>Insert the downloaded .</a:t>
              </a:r>
              <a:r>
                <a:rPr lang="en-US" sz="2400" dirty="0" err="1"/>
                <a:t>png</a:t>
              </a:r>
              <a:r>
                <a:rPr lang="en-US" sz="2400" dirty="0"/>
                <a:t> of the chart in this slide.</a:t>
              </a:r>
            </a:p>
          </p:txBody>
        </p:sp>
        <p:sp>
          <p:nvSpPr>
            <p:cNvPr id="11" name="Rectangle 10">
              <a:extLst>
                <a:ext uri="{FF2B5EF4-FFF2-40B4-BE49-F238E27FC236}">
                  <a16:creationId xmlns:a16="http://schemas.microsoft.com/office/drawing/2014/main" id="{1D85E857-D7F1-FD75-50F8-5787E149E9AF}"/>
                </a:ext>
              </a:extLst>
            </p:cNvPr>
            <p:cNvSpPr/>
            <p:nvPr/>
          </p:nvSpPr>
          <p:spPr>
            <a:xfrm>
              <a:off x="954157" y="2445027"/>
              <a:ext cx="9760226" cy="349857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838453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280161" y="130154"/>
            <a:ext cx="86696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[Boundary Name], Wave 8 Range in Vulnerability, 5 EDI Scales</a:t>
            </a:r>
          </a:p>
        </p:txBody>
      </p:sp>
      <p:pic>
        <p:nvPicPr>
          <p:cNvPr id="18" name="Picture 17">
            <a:extLst>
              <a:ext uri="{FF2B5EF4-FFF2-40B4-BE49-F238E27FC236}">
                <a16:creationId xmlns:a16="http://schemas.microsoft.com/office/drawing/2014/main" id="{8015CFD0-BE35-DEFB-A938-18A1E9F3E9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4517" y="130154"/>
            <a:ext cx="807223" cy="381539"/>
          </a:xfrm>
          <a:prstGeom prst="rect">
            <a:avLst/>
          </a:prstGeom>
        </p:spPr>
      </p:pic>
      <p:sp>
        <p:nvSpPr>
          <p:cNvPr id="23" name="TextBox 22"/>
          <p:cNvSpPr txBox="1"/>
          <p:nvPr/>
        </p:nvSpPr>
        <p:spPr>
          <a:xfrm>
            <a:off x="2409692" y="5207833"/>
            <a:ext cx="6932428" cy="1200329"/>
          </a:xfrm>
          <a:prstGeom prst="rect">
            <a:avLst/>
          </a:prstGeom>
          <a:noFill/>
        </p:spPr>
        <p:txBody>
          <a:bodyPr wrap="square" rtlCol="0">
            <a:spAutoFit/>
          </a:bodyPr>
          <a:lstStyle/>
          <a:p>
            <a:pPr algn="ctr"/>
            <a:r>
              <a:rPr lang="en-US" sz="2400" dirty="0"/>
              <a:t>Download &amp; insert the Range in Vulnerability charts from the </a:t>
            </a:r>
            <a:r>
              <a:rPr lang="en-US" sz="2400" i="1" dirty="0"/>
              <a:t>Scale Outcomes Module</a:t>
            </a:r>
            <a:r>
              <a:rPr lang="en-US" sz="2400" dirty="0"/>
              <a:t> for your boundary of interest.</a:t>
            </a:r>
          </a:p>
        </p:txBody>
      </p:sp>
      <p:sp>
        <p:nvSpPr>
          <p:cNvPr id="2" name="TextBox 1">
            <a:extLst>
              <a:ext uri="{FF2B5EF4-FFF2-40B4-BE49-F238E27FC236}">
                <a16:creationId xmlns:a16="http://schemas.microsoft.com/office/drawing/2014/main" id="{18CD4DD4-E5B5-8427-0FFB-58D670455F14}"/>
              </a:ext>
            </a:extLst>
          </p:cNvPr>
          <p:cNvSpPr txBox="1"/>
          <p:nvPr/>
        </p:nvSpPr>
        <p:spPr>
          <a:xfrm>
            <a:off x="4955261" y="956949"/>
            <a:ext cx="2878602" cy="369332"/>
          </a:xfrm>
          <a:prstGeom prst="rect">
            <a:avLst/>
          </a:prstGeom>
          <a:noFill/>
        </p:spPr>
        <p:txBody>
          <a:bodyPr wrap="square" rtlCol="0">
            <a:spAutoFit/>
          </a:bodyPr>
          <a:lstStyle/>
          <a:p>
            <a:pPr algn="ctr"/>
            <a:r>
              <a:rPr lang="en-US" dirty="0">
                <a:solidFill>
                  <a:schemeClr val="accent5">
                    <a:lumMod val="75000"/>
                  </a:schemeClr>
                </a:solidFill>
              </a:rPr>
              <a:t>Social Competence</a:t>
            </a:r>
          </a:p>
        </p:txBody>
      </p:sp>
      <p:sp>
        <p:nvSpPr>
          <p:cNvPr id="3" name="TextBox 2">
            <a:extLst>
              <a:ext uri="{FF2B5EF4-FFF2-40B4-BE49-F238E27FC236}">
                <a16:creationId xmlns:a16="http://schemas.microsoft.com/office/drawing/2014/main" id="{D484DA53-515E-F4D9-728D-911AD14A73FD}"/>
              </a:ext>
            </a:extLst>
          </p:cNvPr>
          <p:cNvSpPr txBox="1"/>
          <p:nvPr/>
        </p:nvSpPr>
        <p:spPr>
          <a:xfrm>
            <a:off x="8838174" y="956949"/>
            <a:ext cx="2878602" cy="369332"/>
          </a:xfrm>
          <a:prstGeom prst="rect">
            <a:avLst/>
          </a:prstGeom>
          <a:noFill/>
        </p:spPr>
        <p:txBody>
          <a:bodyPr wrap="square" rtlCol="0">
            <a:spAutoFit/>
          </a:bodyPr>
          <a:lstStyle/>
          <a:p>
            <a:pPr algn="ctr"/>
            <a:r>
              <a:rPr lang="en-US" dirty="0">
                <a:solidFill>
                  <a:srgbClr val="7030A0"/>
                </a:solidFill>
              </a:rPr>
              <a:t>Emotional Maturity</a:t>
            </a:r>
          </a:p>
        </p:txBody>
      </p:sp>
      <p:sp>
        <p:nvSpPr>
          <p:cNvPr id="4" name="TextBox 3">
            <a:extLst>
              <a:ext uri="{FF2B5EF4-FFF2-40B4-BE49-F238E27FC236}">
                <a16:creationId xmlns:a16="http://schemas.microsoft.com/office/drawing/2014/main" id="{C9E77236-C4D1-F158-0EFC-D72A4F30CC73}"/>
              </a:ext>
            </a:extLst>
          </p:cNvPr>
          <p:cNvSpPr txBox="1"/>
          <p:nvPr/>
        </p:nvSpPr>
        <p:spPr>
          <a:xfrm>
            <a:off x="786768" y="975752"/>
            <a:ext cx="2878602" cy="369332"/>
          </a:xfrm>
          <a:prstGeom prst="rect">
            <a:avLst/>
          </a:prstGeom>
          <a:noFill/>
        </p:spPr>
        <p:txBody>
          <a:bodyPr wrap="square" rtlCol="0">
            <a:spAutoFit/>
          </a:bodyPr>
          <a:lstStyle/>
          <a:p>
            <a:pPr algn="ctr"/>
            <a:r>
              <a:rPr lang="en-US" dirty="0">
                <a:solidFill>
                  <a:schemeClr val="accent6"/>
                </a:solidFill>
              </a:rPr>
              <a:t>Physical Health &amp; Well-being</a:t>
            </a:r>
          </a:p>
        </p:txBody>
      </p:sp>
      <p:sp>
        <p:nvSpPr>
          <p:cNvPr id="5" name="TextBox 4">
            <a:extLst>
              <a:ext uri="{FF2B5EF4-FFF2-40B4-BE49-F238E27FC236}">
                <a16:creationId xmlns:a16="http://schemas.microsoft.com/office/drawing/2014/main" id="{4787165C-4051-46A7-BA20-CFE1BCB8189B}"/>
              </a:ext>
            </a:extLst>
          </p:cNvPr>
          <p:cNvSpPr txBox="1"/>
          <p:nvPr/>
        </p:nvSpPr>
        <p:spPr>
          <a:xfrm>
            <a:off x="6969162" y="3947685"/>
            <a:ext cx="5002185" cy="369332"/>
          </a:xfrm>
          <a:prstGeom prst="rect">
            <a:avLst/>
          </a:prstGeom>
          <a:noFill/>
        </p:spPr>
        <p:txBody>
          <a:bodyPr wrap="square" rtlCol="0">
            <a:spAutoFit/>
          </a:bodyPr>
          <a:lstStyle/>
          <a:p>
            <a:pPr algn="ctr"/>
            <a:r>
              <a:rPr lang="en-US" dirty="0">
                <a:solidFill>
                  <a:schemeClr val="accent2"/>
                </a:solidFill>
              </a:rPr>
              <a:t>Communication Skills &amp; General Knowledge</a:t>
            </a:r>
          </a:p>
        </p:txBody>
      </p:sp>
      <p:sp>
        <p:nvSpPr>
          <p:cNvPr id="6" name="TextBox 5">
            <a:extLst>
              <a:ext uri="{FF2B5EF4-FFF2-40B4-BE49-F238E27FC236}">
                <a16:creationId xmlns:a16="http://schemas.microsoft.com/office/drawing/2014/main" id="{BF48A71B-914F-7073-F475-639024AB3314}"/>
              </a:ext>
            </a:extLst>
          </p:cNvPr>
          <p:cNvSpPr txBox="1"/>
          <p:nvPr/>
        </p:nvSpPr>
        <p:spPr>
          <a:xfrm>
            <a:off x="1101740" y="3947685"/>
            <a:ext cx="3944456" cy="369332"/>
          </a:xfrm>
          <a:prstGeom prst="rect">
            <a:avLst/>
          </a:prstGeom>
          <a:noFill/>
        </p:spPr>
        <p:txBody>
          <a:bodyPr wrap="square" rtlCol="0">
            <a:spAutoFit/>
          </a:bodyPr>
          <a:lstStyle/>
          <a:p>
            <a:pPr algn="ctr"/>
            <a:r>
              <a:rPr lang="en-US" dirty="0">
                <a:solidFill>
                  <a:srgbClr val="BD19A6"/>
                </a:solidFill>
              </a:rPr>
              <a:t>Language &amp; Cognitive Development</a:t>
            </a:r>
          </a:p>
        </p:txBody>
      </p:sp>
    </p:spTree>
    <p:extLst>
      <p:ext uri="{BB962C8B-B14F-4D97-AF65-F5344CB8AC3E}">
        <p14:creationId xmlns:p14="http://schemas.microsoft.com/office/powerpoint/2010/main" val="10295655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49686"/>
            <a:ext cx="10515600" cy="3478742"/>
          </a:xfrm>
        </p:spPr>
        <p:txBody>
          <a:bodyPr>
            <a:noAutofit/>
          </a:bodyPr>
          <a:lstStyle/>
          <a:p>
            <a:br>
              <a:rPr lang="en-US" dirty="0">
                <a:latin typeface="+mn-lt"/>
              </a:rPr>
            </a:br>
            <a:endParaRPr lang="en-US" dirty="0">
              <a:latin typeface="+mn-lt"/>
            </a:endParaRPr>
          </a:p>
        </p:txBody>
      </p:sp>
      <p:sp>
        <p:nvSpPr>
          <p:cNvPr id="3" name="Rectangle 2"/>
          <p:cNvSpPr/>
          <p:nvPr/>
        </p:nvSpPr>
        <p:spPr>
          <a:xfrm>
            <a:off x="0" y="384588"/>
            <a:ext cx="12192000" cy="1001104"/>
          </a:xfrm>
          <a:prstGeom prst="rect">
            <a:avLst/>
          </a:prstGeom>
          <a:solidFill>
            <a:srgbClr val="7C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			Highlight </a:t>
            </a:r>
            <a:r>
              <a:rPr lang="en-US" sz="4000" noProof="0" dirty="0">
                <a:solidFill>
                  <a:prstClr val="white"/>
                </a:solidFill>
                <a:latin typeface="Calibri"/>
              </a:rPr>
              <a:t>6</a:t>
            </a:r>
            <a:r>
              <a:rPr kumimoji="0" lang="en-US" sz="4000" b="0" i="0" u="none" strike="noStrike" kern="1200" cap="none" spc="0" normalizeH="0" baseline="0" noProof="0" dirty="0">
                <a:ln>
                  <a:noFill/>
                </a:ln>
                <a:solidFill>
                  <a:prstClr val="white"/>
                </a:solidFill>
                <a:effectLst/>
                <a:uLnTx/>
                <a:uFillTx/>
                <a:latin typeface="Calibri"/>
                <a:ea typeface="+mn-ea"/>
                <a:cs typeface="+mn-cs"/>
              </a:rPr>
              <a:t>: Trends</a:t>
            </a:r>
            <a:r>
              <a:rPr kumimoji="0" lang="en-US" sz="4000" b="0" i="0" u="none" strike="noStrike" kern="1200" cap="none" spc="0" normalizeH="0" noProof="0" dirty="0">
                <a:ln>
                  <a:noFill/>
                </a:ln>
                <a:solidFill>
                  <a:prstClr val="white"/>
                </a:solidFill>
                <a:effectLst/>
                <a:uLnTx/>
                <a:uFillTx/>
                <a:latin typeface="Calibri"/>
                <a:ea typeface="+mn-ea"/>
                <a:cs typeface="+mn-cs"/>
              </a:rPr>
              <a:t> &amp; Meaningful Change</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le 1"/>
          <p:cNvSpPr txBox="1">
            <a:spLocks/>
          </p:cNvSpPr>
          <p:nvPr/>
        </p:nvSpPr>
        <p:spPr>
          <a:xfrm>
            <a:off x="530706" y="1487512"/>
            <a:ext cx="10823095" cy="4578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Light"/>
              <a:ea typeface="+mj-ea"/>
              <a:cs typeface="+mj-cs"/>
            </a:endParaRPr>
          </a:p>
        </p:txBody>
      </p:sp>
      <p:sp>
        <p:nvSpPr>
          <p:cNvPr id="6" name="Title 1"/>
          <p:cNvSpPr txBox="1">
            <a:spLocks/>
          </p:cNvSpPr>
          <p:nvPr/>
        </p:nvSpPr>
        <p:spPr>
          <a:xfrm>
            <a:off x="990600" y="2713680"/>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7" name="Title 1"/>
          <p:cNvSpPr txBox="1">
            <a:spLocks/>
          </p:cNvSpPr>
          <p:nvPr/>
        </p:nvSpPr>
        <p:spPr>
          <a:xfrm>
            <a:off x="863600" y="1923774"/>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grpSp>
        <p:nvGrpSpPr>
          <p:cNvPr id="11" name="Group 10">
            <a:extLst>
              <a:ext uri="{FF2B5EF4-FFF2-40B4-BE49-F238E27FC236}">
                <a16:creationId xmlns:a16="http://schemas.microsoft.com/office/drawing/2014/main" id="{4B0CFA9D-E088-250F-FF1E-039F4BD4F6B8}"/>
              </a:ext>
            </a:extLst>
          </p:cNvPr>
          <p:cNvGrpSpPr/>
          <p:nvPr/>
        </p:nvGrpSpPr>
        <p:grpSpPr>
          <a:xfrm>
            <a:off x="0" y="384588"/>
            <a:ext cx="2379518" cy="1001104"/>
            <a:chOff x="5062151" y="557372"/>
            <a:chExt cx="2063579" cy="864973"/>
          </a:xfrm>
        </p:grpSpPr>
        <p:sp>
          <p:nvSpPr>
            <p:cNvPr id="12" name="Rectangle 11">
              <a:extLst>
                <a:ext uri="{FF2B5EF4-FFF2-40B4-BE49-F238E27FC236}">
                  <a16:creationId xmlns:a16="http://schemas.microsoft.com/office/drawing/2014/main" id="{B0608CB5-5F03-4C22-1303-E23362C86DA8}"/>
                </a:ext>
              </a:extLst>
            </p:cNvPr>
            <p:cNvSpPr/>
            <p:nvPr/>
          </p:nvSpPr>
          <p:spPr>
            <a:xfrm>
              <a:off x="5062151" y="557372"/>
              <a:ext cx="2063579" cy="864973"/>
            </a:xfrm>
            <a:prstGeom prst="rect">
              <a:avLst/>
            </a:prstGeom>
            <a:solidFill>
              <a:srgbClr val="DE1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B56AA23-D43E-F274-D692-5645BA48C0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08718" y="760515"/>
              <a:ext cx="970445" cy="458687"/>
            </a:xfrm>
            <a:prstGeom prst="rect">
              <a:avLst/>
            </a:prstGeom>
          </p:spPr>
        </p:pic>
      </p:grpSp>
      <p:sp>
        <p:nvSpPr>
          <p:cNvPr id="10" name="Title 1"/>
          <p:cNvSpPr txBox="1">
            <a:spLocks/>
          </p:cNvSpPr>
          <p:nvPr/>
        </p:nvSpPr>
        <p:spPr>
          <a:xfrm>
            <a:off x="965200" y="1874180"/>
            <a:ext cx="10515600" cy="464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endParaRPr lang="en-US" dirty="0">
              <a:solidFill>
                <a:prstClr val="black"/>
              </a:solidFill>
              <a:latin typeface="Calibri"/>
            </a:endParaRPr>
          </a:p>
        </p:txBody>
      </p:sp>
      <p:sp>
        <p:nvSpPr>
          <p:cNvPr id="14" name="Title 1"/>
          <p:cNvSpPr txBox="1">
            <a:spLocks/>
          </p:cNvSpPr>
          <p:nvPr/>
        </p:nvSpPr>
        <p:spPr>
          <a:xfrm>
            <a:off x="1066800" y="2327946"/>
            <a:ext cx="10515600" cy="35108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defRPr/>
            </a:pPr>
            <a:r>
              <a:rPr lang="en-US" sz="4000" dirty="0">
                <a:solidFill>
                  <a:prstClr val="black"/>
                </a:solidFill>
                <a:latin typeface="Calibri"/>
              </a:rPr>
              <a:t>Consider the relationship between the meaningful change trends in overall vulnerability and the scale-level trends.</a:t>
            </a:r>
          </a:p>
        </p:txBody>
      </p:sp>
    </p:spTree>
    <p:extLst>
      <p:ext uri="{BB962C8B-B14F-4D97-AF65-F5344CB8AC3E}">
        <p14:creationId xmlns:p14="http://schemas.microsoft.com/office/powerpoint/2010/main" val="42317660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DDCAD0-1B1C-A0AE-EA81-656E217470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 y="1187450"/>
            <a:ext cx="10135832" cy="4517611"/>
          </a:xfrm>
          <a:prstGeom prst="rect">
            <a:avLst/>
          </a:prstGeom>
        </p:spPr>
      </p:pic>
      <p:sp>
        <p:nvSpPr>
          <p:cNvPr id="5" name="TextBox 4"/>
          <p:cNvSpPr txBox="1"/>
          <p:nvPr/>
        </p:nvSpPr>
        <p:spPr>
          <a:xfrm>
            <a:off x="1280161" y="130154"/>
            <a:ext cx="8669616" cy="461665"/>
          </a:xfrm>
          <a:prstGeom prst="rect">
            <a:avLst/>
          </a:prstGeom>
          <a:noFill/>
        </p:spPr>
        <p:txBody>
          <a:bodyPr wrap="square" rtlCol="0">
            <a:spAutoFit/>
          </a:bodyPr>
          <a:lstStyle/>
          <a:p>
            <a:r>
              <a:rPr lang="en-US" sz="2400" dirty="0">
                <a:solidFill>
                  <a:schemeClr val="bg2">
                    <a:lumMod val="25000"/>
                  </a:schemeClr>
                </a:solidFill>
              </a:rPr>
              <a:t>SD 38 Richmond, Overall Vulnerability Trends, Wave 2-8</a:t>
            </a:r>
          </a:p>
        </p:txBody>
      </p:sp>
      <p:pic>
        <p:nvPicPr>
          <p:cNvPr id="6" name="Picture 5">
            <a:extLst>
              <a:ext uri="{FF2B5EF4-FFF2-40B4-BE49-F238E27FC236}">
                <a16:creationId xmlns:a16="http://schemas.microsoft.com/office/drawing/2014/main" id="{8015CFD0-BE35-DEFB-A938-18A1E9F3E9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4517" y="130154"/>
            <a:ext cx="807223" cy="381539"/>
          </a:xfrm>
          <a:prstGeom prst="rect">
            <a:avLst/>
          </a:prstGeom>
        </p:spPr>
      </p:pic>
      <p:sp>
        <p:nvSpPr>
          <p:cNvPr id="8" name="Oval 7"/>
          <p:cNvSpPr/>
          <p:nvPr/>
        </p:nvSpPr>
        <p:spPr>
          <a:xfrm>
            <a:off x="8982869" y="2225256"/>
            <a:ext cx="1850783" cy="147209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B059F5F-A15A-CBAA-7B0C-A9EEDD16AE94}"/>
              </a:ext>
            </a:extLst>
          </p:cNvPr>
          <p:cNvSpPr/>
          <p:nvPr/>
        </p:nvSpPr>
        <p:spPr>
          <a:xfrm>
            <a:off x="11702533" y="0"/>
            <a:ext cx="489467" cy="6858000"/>
          </a:xfrm>
          <a:prstGeom prst="rect">
            <a:avLst/>
          </a:prstGeom>
          <a:solidFill>
            <a:srgbClr val="7C6E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9DB5C515-FDC3-D783-95D5-EE47E0DE5FC7}"/>
              </a:ext>
            </a:extLst>
          </p:cNvPr>
          <p:cNvSpPr txBox="1"/>
          <p:nvPr/>
        </p:nvSpPr>
        <p:spPr>
          <a:xfrm rot="5400000">
            <a:off x="10730548" y="1154335"/>
            <a:ext cx="2432571" cy="369332"/>
          </a:xfrm>
          <a:prstGeom prst="rect">
            <a:avLst/>
          </a:prstGeom>
          <a:noFill/>
        </p:spPr>
        <p:txBody>
          <a:bodyPr wrap="square" rtlCol="0">
            <a:spAutoFit/>
          </a:bodyPr>
          <a:lstStyle/>
          <a:p>
            <a:r>
              <a:rPr lang="en-US" dirty="0">
                <a:solidFill>
                  <a:schemeClr val="bg1"/>
                </a:solidFill>
              </a:rPr>
              <a:t>Example Slide</a:t>
            </a:r>
          </a:p>
        </p:txBody>
      </p:sp>
    </p:spTree>
    <p:extLst>
      <p:ext uri="{BB962C8B-B14F-4D97-AF65-F5344CB8AC3E}">
        <p14:creationId xmlns:p14="http://schemas.microsoft.com/office/powerpoint/2010/main" val="1068560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991595"/>
            <a:ext cx="4239919" cy="1396665"/>
          </a:xfrm>
          <a:prstGeom prst="rect">
            <a:avLst/>
          </a:prstGeom>
        </p:spPr>
      </p:pic>
      <p:sp>
        <p:nvSpPr>
          <p:cNvPr id="2" name="Rectangle 1">
            <a:extLst>
              <a:ext uri="{FF2B5EF4-FFF2-40B4-BE49-F238E27FC236}">
                <a16:creationId xmlns:a16="http://schemas.microsoft.com/office/drawing/2014/main" id="{5A39BAF4-9984-93C7-0646-972C38D33149}"/>
              </a:ext>
            </a:extLst>
          </p:cNvPr>
          <p:cNvSpPr/>
          <p:nvPr/>
        </p:nvSpPr>
        <p:spPr>
          <a:xfrm>
            <a:off x="11702533" y="0"/>
            <a:ext cx="489467" cy="6858000"/>
          </a:xfrm>
          <a:prstGeom prst="rect">
            <a:avLst/>
          </a:prstGeom>
          <a:solidFill>
            <a:srgbClr val="7C6E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83BAEBC3-D4FC-A250-6F54-F367990510C1}"/>
              </a:ext>
            </a:extLst>
          </p:cNvPr>
          <p:cNvSpPr txBox="1"/>
          <p:nvPr/>
        </p:nvSpPr>
        <p:spPr>
          <a:xfrm rot="5400000">
            <a:off x="10730548" y="1154335"/>
            <a:ext cx="2432571" cy="369332"/>
          </a:xfrm>
          <a:prstGeom prst="rect">
            <a:avLst/>
          </a:prstGeom>
          <a:noFill/>
        </p:spPr>
        <p:txBody>
          <a:bodyPr wrap="square" rtlCol="0">
            <a:spAutoFit/>
          </a:bodyPr>
          <a:lstStyle/>
          <a:p>
            <a:r>
              <a:rPr lang="en-US" dirty="0">
                <a:solidFill>
                  <a:schemeClr val="bg1"/>
                </a:solidFill>
              </a:rPr>
              <a:t>Example Slide</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8425016" y="2102651"/>
            <a:ext cx="3766984" cy="1214517"/>
          </a:xfr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83381" y="4402833"/>
            <a:ext cx="4310946" cy="1451247"/>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836181" y="4293570"/>
            <a:ext cx="4356663" cy="1500942"/>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239919" y="1967653"/>
            <a:ext cx="4269530" cy="1444547"/>
          </a:xfrm>
          <a:prstGeom prst="rect">
            <a:avLst/>
          </a:prstGeom>
        </p:spPr>
      </p:pic>
      <p:sp>
        <p:nvSpPr>
          <p:cNvPr id="10" name="TextBox 9"/>
          <p:cNvSpPr txBox="1"/>
          <p:nvPr/>
        </p:nvSpPr>
        <p:spPr>
          <a:xfrm>
            <a:off x="1280161" y="130154"/>
            <a:ext cx="8669616" cy="461665"/>
          </a:xfrm>
          <a:prstGeom prst="rect">
            <a:avLst/>
          </a:prstGeom>
          <a:noFill/>
        </p:spPr>
        <p:txBody>
          <a:bodyPr wrap="square" rtlCol="0">
            <a:spAutoFit/>
          </a:bodyPr>
          <a:lstStyle/>
          <a:p>
            <a:r>
              <a:rPr lang="en-US" sz="2400" dirty="0">
                <a:solidFill>
                  <a:schemeClr val="bg2">
                    <a:lumMod val="25000"/>
                  </a:schemeClr>
                </a:solidFill>
              </a:rPr>
              <a:t>SD 38 Richmond, 5 Scales Vulnerability Trends, Wave 2-8</a:t>
            </a:r>
          </a:p>
        </p:txBody>
      </p:sp>
      <p:pic>
        <p:nvPicPr>
          <p:cNvPr id="11" name="Picture 10">
            <a:extLst>
              <a:ext uri="{FF2B5EF4-FFF2-40B4-BE49-F238E27FC236}">
                <a16:creationId xmlns:a16="http://schemas.microsoft.com/office/drawing/2014/main" id="{8015CFD0-BE35-DEFB-A938-18A1E9F3E9D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94517" y="130154"/>
            <a:ext cx="807223" cy="381539"/>
          </a:xfrm>
          <a:prstGeom prst="rect">
            <a:avLst/>
          </a:prstGeom>
        </p:spPr>
      </p:pic>
      <p:sp>
        <p:nvSpPr>
          <p:cNvPr id="13" name="TextBox 12"/>
          <p:cNvSpPr txBox="1"/>
          <p:nvPr/>
        </p:nvSpPr>
        <p:spPr>
          <a:xfrm>
            <a:off x="241634" y="1582367"/>
            <a:ext cx="28786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solidFill>
                <a:effectLst/>
                <a:uLnTx/>
                <a:uFillTx/>
                <a:latin typeface="Calibri" panose="020F0502020204030204"/>
                <a:ea typeface="+mn-ea"/>
                <a:cs typeface="+mn-cs"/>
              </a:rPr>
              <a:t>Physical Health &amp; Well-being</a:t>
            </a:r>
          </a:p>
        </p:txBody>
      </p:sp>
      <p:sp>
        <p:nvSpPr>
          <p:cNvPr id="14" name="TextBox 13"/>
          <p:cNvSpPr txBox="1"/>
          <p:nvPr/>
        </p:nvSpPr>
        <p:spPr>
          <a:xfrm>
            <a:off x="4555420" y="1579883"/>
            <a:ext cx="28786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Social Competence</a:t>
            </a:r>
          </a:p>
        </p:txBody>
      </p:sp>
      <p:sp>
        <p:nvSpPr>
          <p:cNvPr id="15" name="TextBox 14"/>
          <p:cNvSpPr txBox="1"/>
          <p:nvPr/>
        </p:nvSpPr>
        <p:spPr>
          <a:xfrm>
            <a:off x="8869207" y="1579883"/>
            <a:ext cx="28786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Emotional Maturity</a:t>
            </a:r>
          </a:p>
        </p:txBody>
      </p:sp>
      <p:sp>
        <p:nvSpPr>
          <p:cNvPr id="16" name="TextBox 15"/>
          <p:cNvSpPr txBox="1"/>
          <p:nvPr/>
        </p:nvSpPr>
        <p:spPr>
          <a:xfrm>
            <a:off x="6368114" y="3843508"/>
            <a:ext cx="500218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Communication Skills &amp; General Knowledge</a:t>
            </a:r>
          </a:p>
        </p:txBody>
      </p:sp>
      <p:sp>
        <p:nvSpPr>
          <p:cNvPr id="17" name="TextBox 16"/>
          <p:cNvSpPr txBox="1"/>
          <p:nvPr/>
        </p:nvSpPr>
        <p:spPr>
          <a:xfrm>
            <a:off x="983381" y="3843508"/>
            <a:ext cx="39444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D19A6"/>
                </a:solidFill>
                <a:effectLst/>
                <a:uLnTx/>
                <a:uFillTx/>
                <a:latin typeface="Calibri" panose="020F0502020204030204"/>
                <a:ea typeface="+mn-ea"/>
                <a:cs typeface="+mn-cs"/>
              </a:rPr>
              <a:t>Language &amp; Cognitive Development</a:t>
            </a:r>
          </a:p>
        </p:txBody>
      </p:sp>
      <p:sp>
        <p:nvSpPr>
          <p:cNvPr id="18" name="Oval 17"/>
          <p:cNvSpPr/>
          <p:nvPr/>
        </p:nvSpPr>
        <p:spPr>
          <a:xfrm>
            <a:off x="7657943" y="1886867"/>
            <a:ext cx="767073" cy="88867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370299" y="1951950"/>
            <a:ext cx="767073" cy="88867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386404" y="4402833"/>
            <a:ext cx="767073" cy="88867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5899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32561" y="282554"/>
            <a:ext cx="8669616" cy="461665"/>
          </a:xfrm>
          <a:prstGeom prst="rect">
            <a:avLst/>
          </a:prstGeom>
          <a:noFill/>
        </p:spPr>
        <p:txBody>
          <a:bodyPr wrap="square" rtlCol="0">
            <a:spAutoFit/>
          </a:bodyPr>
          <a:lstStyle/>
          <a:p>
            <a:r>
              <a:rPr lang="en-US" sz="2400" dirty="0">
                <a:solidFill>
                  <a:schemeClr val="bg2">
                    <a:lumMod val="25000"/>
                  </a:schemeClr>
                </a:solidFill>
              </a:rPr>
              <a:t>[Boundary name], Overall Vulnerability Trends, Wave 2-8</a:t>
            </a:r>
          </a:p>
        </p:txBody>
      </p:sp>
      <p:pic>
        <p:nvPicPr>
          <p:cNvPr id="8" name="Picture 7">
            <a:extLst>
              <a:ext uri="{FF2B5EF4-FFF2-40B4-BE49-F238E27FC236}">
                <a16:creationId xmlns:a16="http://schemas.microsoft.com/office/drawing/2014/main" id="{8015CFD0-BE35-DEFB-A938-18A1E9F3E9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6917" y="282554"/>
            <a:ext cx="807223" cy="381539"/>
          </a:xfrm>
          <a:prstGeom prst="rect">
            <a:avLst/>
          </a:prstGeom>
        </p:spPr>
      </p:pic>
      <p:grpSp>
        <p:nvGrpSpPr>
          <p:cNvPr id="16" name="Group 15">
            <a:extLst>
              <a:ext uri="{FF2B5EF4-FFF2-40B4-BE49-F238E27FC236}">
                <a16:creationId xmlns:a16="http://schemas.microsoft.com/office/drawing/2014/main" id="{17505ACD-8242-F74E-2AA9-B3E6EF236068}"/>
              </a:ext>
            </a:extLst>
          </p:cNvPr>
          <p:cNvGrpSpPr/>
          <p:nvPr/>
        </p:nvGrpSpPr>
        <p:grpSpPr>
          <a:xfrm>
            <a:off x="1130757" y="1750423"/>
            <a:ext cx="9930485" cy="3616708"/>
            <a:chOff x="1130757" y="2108232"/>
            <a:chExt cx="9930485" cy="3616708"/>
          </a:xfrm>
        </p:grpSpPr>
        <p:pic>
          <p:nvPicPr>
            <p:cNvPr id="13" name="Picture 12">
              <a:extLst>
                <a:ext uri="{FF2B5EF4-FFF2-40B4-BE49-F238E27FC236}">
                  <a16:creationId xmlns:a16="http://schemas.microsoft.com/office/drawing/2014/main" id="{334C30BD-693A-218F-9167-304592ED79A6}"/>
                </a:ext>
              </a:extLst>
            </p:cNvPr>
            <p:cNvPicPr>
              <a:picLocks noChangeAspect="1"/>
            </p:cNvPicPr>
            <p:nvPr/>
          </p:nvPicPr>
          <p:blipFill>
            <a:blip r:embed="rId4"/>
            <a:stretch>
              <a:fillRect/>
            </a:stretch>
          </p:blipFill>
          <p:spPr>
            <a:xfrm>
              <a:off x="1945127" y="3793838"/>
              <a:ext cx="3492500" cy="812800"/>
            </a:xfrm>
            <a:prstGeom prst="rect">
              <a:avLst/>
            </a:prstGeom>
          </p:spPr>
        </p:pic>
        <p:pic>
          <p:nvPicPr>
            <p:cNvPr id="14" name="Picture 13">
              <a:extLst>
                <a:ext uri="{FF2B5EF4-FFF2-40B4-BE49-F238E27FC236}">
                  <a16:creationId xmlns:a16="http://schemas.microsoft.com/office/drawing/2014/main" id="{2B36B941-1848-732B-2E8B-8B702B78A58C}"/>
                </a:ext>
              </a:extLst>
            </p:cNvPr>
            <p:cNvPicPr>
              <a:picLocks noChangeAspect="1"/>
            </p:cNvPicPr>
            <p:nvPr/>
          </p:nvPicPr>
          <p:blipFill>
            <a:blip r:embed="rId5"/>
            <a:stretch>
              <a:fillRect/>
            </a:stretch>
          </p:blipFill>
          <p:spPr>
            <a:xfrm>
              <a:off x="5767369" y="3936621"/>
              <a:ext cx="3136900" cy="660400"/>
            </a:xfrm>
            <a:prstGeom prst="rect">
              <a:avLst/>
            </a:prstGeom>
          </p:spPr>
        </p:pic>
        <p:grpSp>
          <p:nvGrpSpPr>
            <p:cNvPr id="4" name="Group 3">
              <a:extLst>
                <a:ext uri="{FF2B5EF4-FFF2-40B4-BE49-F238E27FC236}">
                  <a16:creationId xmlns:a16="http://schemas.microsoft.com/office/drawing/2014/main" id="{688C9232-10DC-0787-FEBD-E324E0A347D1}"/>
                </a:ext>
              </a:extLst>
            </p:cNvPr>
            <p:cNvGrpSpPr/>
            <p:nvPr/>
          </p:nvGrpSpPr>
          <p:grpSpPr>
            <a:xfrm>
              <a:off x="1130757" y="2108232"/>
              <a:ext cx="9930485" cy="3616708"/>
              <a:chOff x="954157" y="2108232"/>
              <a:chExt cx="9930485" cy="3616708"/>
            </a:xfrm>
          </p:grpSpPr>
          <p:sp>
            <p:nvSpPr>
              <p:cNvPr id="9" name="TextBox 8">
                <a:extLst>
                  <a:ext uri="{FF2B5EF4-FFF2-40B4-BE49-F238E27FC236}">
                    <a16:creationId xmlns:a16="http://schemas.microsoft.com/office/drawing/2014/main" id="{EB267DD4-A244-2349-E28C-E26656AF02FE}"/>
                  </a:ext>
                </a:extLst>
              </p:cNvPr>
              <p:cNvSpPr txBox="1"/>
              <p:nvPr/>
            </p:nvSpPr>
            <p:spPr>
              <a:xfrm>
                <a:off x="1110538" y="2306426"/>
                <a:ext cx="9450254" cy="1323439"/>
              </a:xfrm>
              <a:prstGeom prst="rect">
                <a:avLst/>
              </a:prstGeom>
              <a:noFill/>
            </p:spPr>
            <p:txBody>
              <a:bodyPr wrap="square" rtlCol="0">
                <a:spAutoFit/>
              </a:bodyPr>
              <a:lstStyle/>
              <a:p>
                <a:r>
                  <a:rPr lang="en-US" sz="2000" dirty="0"/>
                  <a:t>Download an image of the </a:t>
                </a:r>
                <a:r>
                  <a:rPr lang="en-US" sz="2000" i="1" dirty="0"/>
                  <a:t>Overall Vulnerability </a:t>
                </a:r>
                <a:r>
                  <a:rPr lang="en-US" sz="2000" dirty="0"/>
                  <a:t>trend chart in the </a:t>
                </a:r>
                <a:r>
                  <a:rPr lang="en-US" sz="2000" i="1" dirty="0"/>
                  <a:t>Overall Outcomes Module</a:t>
                </a:r>
                <a:r>
                  <a:rPr lang="en-US" sz="2000" dirty="0"/>
                  <a:t> and </a:t>
                </a:r>
                <a:r>
                  <a:rPr lang="en-US" sz="2000" i="1" dirty="0"/>
                  <a:t>Scale Vulnerability </a:t>
                </a:r>
                <a:r>
                  <a:rPr lang="en-US" sz="2000" dirty="0"/>
                  <a:t>trend chart in the </a:t>
                </a:r>
                <a:r>
                  <a:rPr lang="en-US" sz="2000" i="1" dirty="0"/>
                  <a:t>Scale Outcomes Module</a:t>
                </a:r>
                <a:r>
                  <a:rPr lang="en-US" sz="2000" dirty="0"/>
                  <a:t> for your selected boundary type and specific area of interest using the download icon that appears beside the chart title:</a:t>
                </a:r>
              </a:p>
            </p:txBody>
          </p:sp>
          <p:sp>
            <p:nvSpPr>
              <p:cNvPr id="11" name="TextBox 10">
                <a:extLst>
                  <a:ext uri="{FF2B5EF4-FFF2-40B4-BE49-F238E27FC236}">
                    <a16:creationId xmlns:a16="http://schemas.microsoft.com/office/drawing/2014/main" id="{531D5CD9-9B25-896A-D00E-B2D09A365AF5}"/>
                  </a:ext>
                </a:extLst>
              </p:cNvPr>
              <p:cNvSpPr txBox="1"/>
              <p:nvPr/>
            </p:nvSpPr>
            <p:spPr>
              <a:xfrm>
                <a:off x="1110538" y="4690410"/>
                <a:ext cx="9774104" cy="400110"/>
              </a:xfrm>
              <a:prstGeom prst="rect">
                <a:avLst/>
              </a:prstGeom>
              <a:noFill/>
            </p:spPr>
            <p:txBody>
              <a:bodyPr wrap="square" rtlCol="0">
                <a:spAutoFit/>
              </a:bodyPr>
              <a:lstStyle/>
              <a:p>
                <a:r>
                  <a:rPr lang="en-US" sz="2000" dirty="0"/>
                  <a:t>Insert the downloaded .</a:t>
                </a:r>
                <a:r>
                  <a:rPr lang="en-US" sz="2000" dirty="0" err="1"/>
                  <a:t>png</a:t>
                </a:r>
                <a:r>
                  <a:rPr lang="en-US" sz="2000" dirty="0"/>
                  <a:t> of the </a:t>
                </a:r>
                <a:r>
                  <a:rPr lang="en-US" sz="2000" u="sng" dirty="0"/>
                  <a:t>overall vulnerability trend chart </a:t>
                </a:r>
                <a:r>
                  <a:rPr lang="en-US" sz="2000" dirty="0"/>
                  <a:t>in this slide. </a:t>
                </a:r>
              </a:p>
            </p:txBody>
          </p:sp>
          <p:sp>
            <p:nvSpPr>
              <p:cNvPr id="12" name="Rectangle 11">
                <a:extLst>
                  <a:ext uri="{FF2B5EF4-FFF2-40B4-BE49-F238E27FC236}">
                    <a16:creationId xmlns:a16="http://schemas.microsoft.com/office/drawing/2014/main" id="{895D5271-55E8-4E48-C2BA-CE3342377516}"/>
                  </a:ext>
                </a:extLst>
              </p:cNvPr>
              <p:cNvSpPr/>
              <p:nvPr/>
            </p:nvSpPr>
            <p:spPr>
              <a:xfrm>
                <a:off x="954157" y="2108232"/>
                <a:ext cx="9760226" cy="361670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FBE9D9D0-C613-587C-AD89-1FED7D80F5AB}"/>
                  </a:ext>
                </a:extLst>
              </p:cNvPr>
              <p:cNvSpPr/>
              <p:nvPr/>
            </p:nvSpPr>
            <p:spPr>
              <a:xfrm>
                <a:off x="8282064" y="3994795"/>
                <a:ext cx="465483" cy="6298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B8025133-2F6D-9383-E320-D15963E182DD}"/>
                </a:ext>
              </a:extLst>
            </p:cNvPr>
            <p:cNvSpPr/>
            <p:nvPr/>
          </p:nvSpPr>
          <p:spPr>
            <a:xfrm>
              <a:off x="4972144" y="3912117"/>
              <a:ext cx="465483" cy="6298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204677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280161" y="130154"/>
            <a:ext cx="86696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[Boundary Name], Wave 8 Range in Vulnerability, 5 EDI Scales</a:t>
            </a:r>
          </a:p>
        </p:txBody>
      </p:sp>
      <p:pic>
        <p:nvPicPr>
          <p:cNvPr id="18" name="Picture 17">
            <a:extLst>
              <a:ext uri="{FF2B5EF4-FFF2-40B4-BE49-F238E27FC236}">
                <a16:creationId xmlns:a16="http://schemas.microsoft.com/office/drawing/2014/main" id="{8015CFD0-BE35-DEFB-A938-18A1E9F3E9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4517" y="130154"/>
            <a:ext cx="807223" cy="381539"/>
          </a:xfrm>
          <a:prstGeom prst="rect">
            <a:avLst/>
          </a:prstGeom>
        </p:spPr>
      </p:pic>
      <p:sp>
        <p:nvSpPr>
          <p:cNvPr id="2" name="TextBox 1">
            <a:extLst>
              <a:ext uri="{FF2B5EF4-FFF2-40B4-BE49-F238E27FC236}">
                <a16:creationId xmlns:a16="http://schemas.microsoft.com/office/drawing/2014/main" id="{18CD4DD4-E5B5-8427-0FFB-58D670455F14}"/>
              </a:ext>
            </a:extLst>
          </p:cNvPr>
          <p:cNvSpPr txBox="1"/>
          <p:nvPr/>
        </p:nvSpPr>
        <p:spPr>
          <a:xfrm>
            <a:off x="4955261" y="956949"/>
            <a:ext cx="2878602" cy="369332"/>
          </a:xfrm>
          <a:prstGeom prst="rect">
            <a:avLst/>
          </a:prstGeom>
          <a:noFill/>
        </p:spPr>
        <p:txBody>
          <a:bodyPr wrap="square" rtlCol="0">
            <a:spAutoFit/>
          </a:bodyPr>
          <a:lstStyle/>
          <a:p>
            <a:pPr algn="ctr"/>
            <a:r>
              <a:rPr lang="en-US" dirty="0">
                <a:solidFill>
                  <a:schemeClr val="accent5">
                    <a:lumMod val="75000"/>
                  </a:schemeClr>
                </a:solidFill>
              </a:rPr>
              <a:t>Social Competence</a:t>
            </a:r>
          </a:p>
        </p:txBody>
      </p:sp>
      <p:sp>
        <p:nvSpPr>
          <p:cNvPr id="3" name="TextBox 2">
            <a:extLst>
              <a:ext uri="{FF2B5EF4-FFF2-40B4-BE49-F238E27FC236}">
                <a16:creationId xmlns:a16="http://schemas.microsoft.com/office/drawing/2014/main" id="{D484DA53-515E-F4D9-728D-911AD14A73FD}"/>
              </a:ext>
            </a:extLst>
          </p:cNvPr>
          <p:cNvSpPr txBox="1"/>
          <p:nvPr/>
        </p:nvSpPr>
        <p:spPr>
          <a:xfrm>
            <a:off x="8838174" y="956949"/>
            <a:ext cx="2878602" cy="369332"/>
          </a:xfrm>
          <a:prstGeom prst="rect">
            <a:avLst/>
          </a:prstGeom>
          <a:noFill/>
        </p:spPr>
        <p:txBody>
          <a:bodyPr wrap="square" rtlCol="0">
            <a:spAutoFit/>
          </a:bodyPr>
          <a:lstStyle/>
          <a:p>
            <a:pPr algn="ctr"/>
            <a:r>
              <a:rPr lang="en-US" dirty="0">
                <a:solidFill>
                  <a:srgbClr val="7030A0"/>
                </a:solidFill>
              </a:rPr>
              <a:t>Emotional Maturity</a:t>
            </a:r>
          </a:p>
        </p:txBody>
      </p:sp>
      <p:sp>
        <p:nvSpPr>
          <p:cNvPr id="4" name="TextBox 3">
            <a:extLst>
              <a:ext uri="{FF2B5EF4-FFF2-40B4-BE49-F238E27FC236}">
                <a16:creationId xmlns:a16="http://schemas.microsoft.com/office/drawing/2014/main" id="{C9E77236-C4D1-F158-0EFC-D72A4F30CC73}"/>
              </a:ext>
            </a:extLst>
          </p:cNvPr>
          <p:cNvSpPr txBox="1"/>
          <p:nvPr/>
        </p:nvSpPr>
        <p:spPr>
          <a:xfrm>
            <a:off x="786768" y="975752"/>
            <a:ext cx="2878602" cy="369332"/>
          </a:xfrm>
          <a:prstGeom prst="rect">
            <a:avLst/>
          </a:prstGeom>
          <a:noFill/>
        </p:spPr>
        <p:txBody>
          <a:bodyPr wrap="square" rtlCol="0">
            <a:spAutoFit/>
          </a:bodyPr>
          <a:lstStyle/>
          <a:p>
            <a:pPr algn="ctr"/>
            <a:r>
              <a:rPr lang="en-US" dirty="0">
                <a:solidFill>
                  <a:schemeClr val="accent6"/>
                </a:solidFill>
              </a:rPr>
              <a:t>Physical Health &amp; Well-being</a:t>
            </a:r>
          </a:p>
        </p:txBody>
      </p:sp>
      <p:sp>
        <p:nvSpPr>
          <p:cNvPr id="5" name="TextBox 4">
            <a:extLst>
              <a:ext uri="{FF2B5EF4-FFF2-40B4-BE49-F238E27FC236}">
                <a16:creationId xmlns:a16="http://schemas.microsoft.com/office/drawing/2014/main" id="{4787165C-4051-46A7-BA20-CFE1BCB8189B}"/>
              </a:ext>
            </a:extLst>
          </p:cNvPr>
          <p:cNvSpPr txBox="1"/>
          <p:nvPr/>
        </p:nvSpPr>
        <p:spPr>
          <a:xfrm>
            <a:off x="6969162" y="3947685"/>
            <a:ext cx="5002185" cy="369332"/>
          </a:xfrm>
          <a:prstGeom prst="rect">
            <a:avLst/>
          </a:prstGeom>
          <a:noFill/>
        </p:spPr>
        <p:txBody>
          <a:bodyPr wrap="square" rtlCol="0">
            <a:spAutoFit/>
          </a:bodyPr>
          <a:lstStyle/>
          <a:p>
            <a:pPr algn="ctr"/>
            <a:r>
              <a:rPr lang="en-US" dirty="0">
                <a:solidFill>
                  <a:schemeClr val="accent2"/>
                </a:solidFill>
              </a:rPr>
              <a:t>Communication Skills &amp; General Knowledge</a:t>
            </a:r>
          </a:p>
        </p:txBody>
      </p:sp>
      <p:sp>
        <p:nvSpPr>
          <p:cNvPr id="6" name="TextBox 5">
            <a:extLst>
              <a:ext uri="{FF2B5EF4-FFF2-40B4-BE49-F238E27FC236}">
                <a16:creationId xmlns:a16="http://schemas.microsoft.com/office/drawing/2014/main" id="{BF48A71B-914F-7073-F475-639024AB3314}"/>
              </a:ext>
            </a:extLst>
          </p:cNvPr>
          <p:cNvSpPr txBox="1"/>
          <p:nvPr/>
        </p:nvSpPr>
        <p:spPr>
          <a:xfrm>
            <a:off x="1101740" y="3947685"/>
            <a:ext cx="3944456" cy="369332"/>
          </a:xfrm>
          <a:prstGeom prst="rect">
            <a:avLst/>
          </a:prstGeom>
          <a:noFill/>
        </p:spPr>
        <p:txBody>
          <a:bodyPr wrap="square" rtlCol="0">
            <a:spAutoFit/>
          </a:bodyPr>
          <a:lstStyle/>
          <a:p>
            <a:pPr algn="ctr"/>
            <a:r>
              <a:rPr lang="en-US" dirty="0">
                <a:solidFill>
                  <a:srgbClr val="BD19A6"/>
                </a:solidFill>
              </a:rPr>
              <a:t>Language &amp; Cognitive Development</a:t>
            </a:r>
          </a:p>
        </p:txBody>
      </p:sp>
      <p:sp>
        <p:nvSpPr>
          <p:cNvPr id="8" name="TextBox 7">
            <a:extLst>
              <a:ext uri="{FF2B5EF4-FFF2-40B4-BE49-F238E27FC236}">
                <a16:creationId xmlns:a16="http://schemas.microsoft.com/office/drawing/2014/main" id="{E93BA143-9920-A309-1C7F-5DB9A34A923A}"/>
              </a:ext>
            </a:extLst>
          </p:cNvPr>
          <p:cNvSpPr txBox="1"/>
          <p:nvPr/>
        </p:nvSpPr>
        <p:spPr>
          <a:xfrm>
            <a:off x="2613159" y="5070054"/>
            <a:ext cx="6969738" cy="830997"/>
          </a:xfrm>
          <a:prstGeom prst="rect">
            <a:avLst/>
          </a:prstGeom>
          <a:noFill/>
        </p:spPr>
        <p:txBody>
          <a:bodyPr wrap="square" rtlCol="0">
            <a:spAutoFit/>
          </a:bodyPr>
          <a:lstStyle/>
          <a:p>
            <a:pPr algn="ctr"/>
            <a:r>
              <a:rPr lang="en-US" sz="2400" dirty="0"/>
              <a:t>Insert the downloaded .</a:t>
            </a:r>
            <a:r>
              <a:rPr lang="en-US" sz="2400" dirty="0" err="1"/>
              <a:t>png</a:t>
            </a:r>
            <a:r>
              <a:rPr lang="en-US" sz="2400" dirty="0"/>
              <a:t> of the </a:t>
            </a:r>
            <a:r>
              <a:rPr lang="en-US" sz="2400" u="sng" dirty="0"/>
              <a:t>scale vulnerability trend charts</a:t>
            </a:r>
            <a:r>
              <a:rPr lang="en-US" sz="2400" dirty="0"/>
              <a:t> in this slide. </a:t>
            </a:r>
          </a:p>
        </p:txBody>
      </p:sp>
    </p:spTree>
    <p:extLst>
      <p:ext uri="{BB962C8B-B14F-4D97-AF65-F5344CB8AC3E}">
        <p14:creationId xmlns:p14="http://schemas.microsoft.com/office/powerpoint/2010/main" val="25102558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49686"/>
            <a:ext cx="10515600" cy="3478742"/>
          </a:xfrm>
        </p:spPr>
        <p:txBody>
          <a:bodyPr>
            <a:noAutofit/>
          </a:bodyPr>
          <a:lstStyle/>
          <a:p>
            <a:br>
              <a:rPr lang="en-US" dirty="0">
                <a:latin typeface="+mn-lt"/>
              </a:rPr>
            </a:br>
            <a:endParaRPr lang="en-US" dirty="0">
              <a:latin typeface="+mn-lt"/>
            </a:endParaRPr>
          </a:p>
        </p:txBody>
      </p:sp>
      <p:sp>
        <p:nvSpPr>
          <p:cNvPr id="3" name="Rectangle 2"/>
          <p:cNvSpPr/>
          <p:nvPr/>
        </p:nvSpPr>
        <p:spPr>
          <a:xfrm>
            <a:off x="0" y="384588"/>
            <a:ext cx="12192000" cy="1001104"/>
          </a:xfrm>
          <a:prstGeom prst="rect">
            <a:avLst/>
          </a:prstGeom>
          <a:solidFill>
            <a:srgbClr val="7C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			Highlight 6: </a:t>
            </a:r>
            <a:r>
              <a:rPr lang="en-US" sz="4000" noProof="0" dirty="0">
                <a:solidFill>
                  <a:prstClr val="white"/>
                </a:solidFill>
                <a:latin typeface="Calibri"/>
              </a:rPr>
              <a:t>Closer look at [Scale Name]</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le 1"/>
          <p:cNvSpPr txBox="1">
            <a:spLocks/>
          </p:cNvSpPr>
          <p:nvPr/>
        </p:nvSpPr>
        <p:spPr>
          <a:xfrm>
            <a:off x="530706" y="1487512"/>
            <a:ext cx="10823095" cy="4578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Light"/>
              <a:ea typeface="+mj-ea"/>
              <a:cs typeface="+mj-cs"/>
            </a:endParaRPr>
          </a:p>
        </p:txBody>
      </p:sp>
      <p:sp>
        <p:nvSpPr>
          <p:cNvPr id="6" name="Title 1"/>
          <p:cNvSpPr txBox="1">
            <a:spLocks/>
          </p:cNvSpPr>
          <p:nvPr/>
        </p:nvSpPr>
        <p:spPr>
          <a:xfrm>
            <a:off x="990600" y="2713680"/>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7" name="Title 1"/>
          <p:cNvSpPr txBox="1">
            <a:spLocks/>
          </p:cNvSpPr>
          <p:nvPr/>
        </p:nvSpPr>
        <p:spPr>
          <a:xfrm>
            <a:off x="863600" y="1923774"/>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grpSp>
        <p:nvGrpSpPr>
          <p:cNvPr id="11" name="Group 10">
            <a:extLst>
              <a:ext uri="{FF2B5EF4-FFF2-40B4-BE49-F238E27FC236}">
                <a16:creationId xmlns:a16="http://schemas.microsoft.com/office/drawing/2014/main" id="{4B0CFA9D-E088-250F-FF1E-039F4BD4F6B8}"/>
              </a:ext>
            </a:extLst>
          </p:cNvPr>
          <p:cNvGrpSpPr/>
          <p:nvPr/>
        </p:nvGrpSpPr>
        <p:grpSpPr>
          <a:xfrm>
            <a:off x="0" y="384588"/>
            <a:ext cx="2379518" cy="1001104"/>
            <a:chOff x="5062151" y="557372"/>
            <a:chExt cx="2063579" cy="864973"/>
          </a:xfrm>
        </p:grpSpPr>
        <p:sp>
          <p:nvSpPr>
            <p:cNvPr id="12" name="Rectangle 11">
              <a:extLst>
                <a:ext uri="{FF2B5EF4-FFF2-40B4-BE49-F238E27FC236}">
                  <a16:creationId xmlns:a16="http://schemas.microsoft.com/office/drawing/2014/main" id="{B0608CB5-5F03-4C22-1303-E23362C86DA8}"/>
                </a:ext>
              </a:extLst>
            </p:cNvPr>
            <p:cNvSpPr/>
            <p:nvPr/>
          </p:nvSpPr>
          <p:spPr>
            <a:xfrm>
              <a:off x="5062151" y="557372"/>
              <a:ext cx="2063579" cy="864973"/>
            </a:xfrm>
            <a:prstGeom prst="rect">
              <a:avLst/>
            </a:prstGeom>
            <a:solidFill>
              <a:srgbClr val="DE1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B56AA23-D43E-F274-D692-5645BA48C0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08718" y="760515"/>
              <a:ext cx="970445" cy="458687"/>
            </a:xfrm>
            <a:prstGeom prst="rect">
              <a:avLst/>
            </a:prstGeom>
          </p:spPr>
        </p:pic>
      </p:grpSp>
      <p:sp>
        <p:nvSpPr>
          <p:cNvPr id="10" name="Title 1"/>
          <p:cNvSpPr txBox="1">
            <a:spLocks/>
          </p:cNvSpPr>
          <p:nvPr/>
        </p:nvSpPr>
        <p:spPr>
          <a:xfrm>
            <a:off x="990600" y="1762435"/>
            <a:ext cx="10515600" cy="38014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defRPr/>
            </a:pPr>
            <a:r>
              <a:rPr lang="en-US" sz="4000" dirty="0">
                <a:solidFill>
                  <a:prstClr val="black"/>
                </a:solidFill>
                <a:latin typeface="Calibri"/>
              </a:rPr>
              <a:t>For [Boundary name], the following EDI Scale(s) [scale name] are worth exploring in more detail.</a:t>
            </a:r>
          </a:p>
        </p:txBody>
      </p:sp>
    </p:spTree>
    <p:extLst>
      <p:ext uri="{BB962C8B-B14F-4D97-AF65-F5344CB8AC3E}">
        <p14:creationId xmlns:p14="http://schemas.microsoft.com/office/powerpoint/2010/main" val="30073710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3"/>
          <p:cNvSpPr txBox="1">
            <a:spLocks/>
          </p:cNvSpPr>
          <p:nvPr/>
        </p:nvSpPr>
        <p:spPr>
          <a:xfrm>
            <a:off x="1470521" y="67766"/>
            <a:ext cx="10393819" cy="877921"/>
          </a:xfrm>
          <a:prstGeom prst="rect">
            <a:avLst/>
          </a:prstGeom>
          <a:no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800" cap="none" dirty="0">
                <a:solidFill>
                  <a:schemeClr val="tx1">
                    <a:lumMod val="75000"/>
                    <a:lumOff val="25000"/>
                  </a:schemeClr>
                </a:solidFill>
                <a:latin typeface="Calibri" panose="020F0502020204030204" pitchFamily="34" charset="0"/>
                <a:cs typeface="Calibri" panose="020F0502020204030204" pitchFamily="34" charset="0"/>
              </a:rPr>
              <a:t>SD73 Kamloops/Thompson, Emotional Maturity Scale</a:t>
            </a:r>
          </a:p>
        </p:txBody>
      </p:sp>
      <p:pic>
        <p:nvPicPr>
          <p:cNvPr id="10" name="Picture 9">
            <a:extLst>
              <a:ext uri="{FF2B5EF4-FFF2-40B4-BE49-F238E27FC236}">
                <a16:creationId xmlns:a16="http://schemas.microsoft.com/office/drawing/2014/main" id="{8015CFD0-BE35-DEFB-A938-18A1E9F3E9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2278" y="198120"/>
            <a:ext cx="977769" cy="462149"/>
          </a:xfrm>
          <a:prstGeom prst="rect">
            <a:avLst/>
          </a:prstGeom>
        </p:spPr>
      </p:pic>
      <p:pic>
        <p:nvPicPr>
          <p:cNvPr id="4" name="Picture 3">
            <a:extLst>
              <a:ext uri="{FF2B5EF4-FFF2-40B4-BE49-F238E27FC236}">
                <a16:creationId xmlns:a16="http://schemas.microsoft.com/office/drawing/2014/main" id="{CB3E498C-E49B-1073-3162-2DCDC83A516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0767" y="894637"/>
            <a:ext cx="9062054" cy="5406887"/>
          </a:xfrm>
          <a:prstGeom prst="rect">
            <a:avLst/>
          </a:prstGeom>
        </p:spPr>
      </p:pic>
      <p:sp>
        <p:nvSpPr>
          <p:cNvPr id="5" name="Rectangle 4">
            <a:extLst>
              <a:ext uri="{FF2B5EF4-FFF2-40B4-BE49-F238E27FC236}">
                <a16:creationId xmlns:a16="http://schemas.microsoft.com/office/drawing/2014/main" id="{162ED2A1-7A67-35D5-D673-E92B59BDA1D1}"/>
              </a:ext>
            </a:extLst>
          </p:cNvPr>
          <p:cNvSpPr/>
          <p:nvPr/>
        </p:nvSpPr>
        <p:spPr>
          <a:xfrm>
            <a:off x="11702533" y="0"/>
            <a:ext cx="489467" cy="6858000"/>
          </a:xfrm>
          <a:prstGeom prst="rect">
            <a:avLst/>
          </a:prstGeom>
          <a:solidFill>
            <a:srgbClr val="7C6E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58EA9AC2-81C0-0D8F-ACB4-69EC4A4C64EF}"/>
              </a:ext>
            </a:extLst>
          </p:cNvPr>
          <p:cNvSpPr txBox="1"/>
          <p:nvPr/>
        </p:nvSpPr>
        <p:spPr>
          <a:xfrm rot="5400000">
            <a:off x="10730548" y="1154335"/>
            <a:ext cx="2432571" cy="369332"/>
          </a:xfrm>
          <a:prstGeom prst="rect">
            <a:avLst/>
          </a:prstGeom>
          <a:noFill/>
        </p:spPr>
        <p:txBody>
          <a:bodyPr wrap="square" rtlCol="0">
            <a:spAutoFit/>
          </a:bodyPr>
          <a:lstStyle/>
          <a:p>
            <a:r>
              <a:rPr lang="en-US" dirty="0">
                <a:solidFill>
                  <a:schemeClr val="bg1"/>
                </a:solidFill>
              </a:rPr>
              <a:t>Example Slide</a:t>
            </a:r>
          </a:p>
        </p:txBody>
      </p:sp>
    </p:spTree>
    <p:extLst>
      <p:ext uri="{BB962C8B-B14F-4D97-AF65-F5344CB8AC3E}">
        <p14:creationId xmlns:p14="http://schemas.microsoft.com/office/powerpoint/2010/main" val="2158532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CE300-BB4C-22B1-A27C-2AD1676965B7}"/>
              </a:ext>
            </a:extLst>
          </p:cNvPr>
          <p:cNvSpPr txBox="1"/>
          <p:nvPr/>
        </p:nvSpPr>
        <p:spPr>
          <a:xfrm>
            <a:off x="811143" y="3712555"/>
            <a:ext cx="10643286"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a:ln>
                  <a:noFill/>
                </a:ln>
                <a:solidFill>
                  <a:prstClr val="white"/>
                </a:solidFill>
                <a:effectLst/>
                <a:uLnTx/>
                <a:uFillTx/>
                <a:latin typeface="Calibri Light" panose="020F0302020204030204"/>
                <a:ea typeface="+mn-ea"/>
                <a:cs typeface="Calibri Light" panose="020F0302020204030204" pitchFamily="34" charset="0"/>
              </a:rPr>
              <a:t>In 1999, Dr. Clyde Hertzman and Dr. Hillel </a:t>
            </a:r>
            <a:r>
              <a:rPr kumimoji="0" lang="en-CA" sz="3200" b="0" i="0" u="none" strike="noStrike" kern="1200" cap="none" spc="0" normalizeH="0" baseline="0" noProof="0" err="1">
                <a:ln>
                  <a:noFill/>
                </a:ln>
                <a:solidFill>
                  <a:prstClr val="white"/>
                </a:solidFill>
                <a:effectLst/>
                <a:uLnTx/>
                <a:uFillTx/>
                <a:latin typeface="Calibri Light" panose="020F0302020204030204"/>
                <a:ea typeface="+mn-ea"/>
                <a:cs typeface="Calibri Light" panose="020F0302020204030204" pitchFamily="34" charset="0"/>
              </a:rPr>
              <a:t>Goelman</a:t>
            </a:r>
            <a:r>
              <a:rPr kumimoji="0" lang="en-CA" sz="3200" b="0" i="0" u="none" strike="noStrike" kern="1200" cap="none" spc="0" normalizeH="0" baseline="0" noProof="0">
                <a:ln>
                  <a:noFill/>
                </a:ln>
                <a:solidFill>
                  <a:prstClr val="white"/>
                </a:solidFill>
                <a:effectLst/>
                <a:uLnTx/>
                <a:uFillTx/>
                <a:latin typeface="Calibri Light" panose="020F0302020204030204"/>
                <a:ea typeface="+mn-ea"/>
                <a:cs typeface="Calibri Light" panose="020F03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a:ln>
                  <a:noFill/>
                </a:ln>
                <a:solidFill>
                  <a:prstClr val="white"/>
                </a:solidFill>
                <a:effectLst/>
                <a:uLnTx/>
                <a:uFillTx/>
                <a:latin typeface="Calibri Light" panose="020F0302020204030204"/>
                <a:ea typeface="+mn-ea"/>
                <a:cs typeface="Calibri Light" panose="020F0302020204030204" pitchFamily="34" charset="0"/>
              </a:rPr>
              <a:t>pioneered a program of research to explore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a:ln>
                  <a:noFill/>
                </a:ln>
                <a:solidFill>
                  <a:prstClr val="white"/>
                </a:solidFill>
                <a:effectLst/>
                <a:uLnTx/>
                <a:uFillTx/>
                <a:latin typeface="Calibri" panose="020F0502020204030204"/>
                <a:ea typeface="+mn-ea"/>
                <a:cs typeface="Calibri Light" panose="020F0302020204030204" pitchFamily="34" charset="0"/>
              </a:rPr>
              <a:t>“the differences that make a difference”</a:t>
            </a:r>
            <a:r>
              <a:rPr kumimoji="0" lang="en-CA" sz="3200" b="1" i="0" u="none" strike="noStrike" kern="1200" cap="none" spc="0" normalizeH="0" baseline="0" noProof="0">
                <a:ln>
                  <a:noFill/>
                </a:ln>
                <a:solidFill>
                  <a:prstClr val="white"/>
                </a:solidFill>
                <a:effectLst/>
                <a:uLnTx/>
                <a:uFillTx/>
                <a:latin typeface="Calibri Light" panose="020F0302020204030204"/>
                <a:ea typeface="+mn-ea"/>
                <a:cs typeface="Calibri Light" panose="020F03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a:ln>
                  <a:noFill/>
                </a:ln>
                <a:solidFill>
                  <a:prstClr val="white"/>
                </a:solidFill>
                <a:effectLst/>
                <a:uLnTx/>
                <a:uFillTx/>
                <a:latin typeface="Calibri Light" panose="020F0302020204030204"/>
                <a:ea typeface="+mn-ea"/>
                <a:cs typeface="Calibri Light" panose="020F0302020204030204" pitchFamily="34" charset="0"/>
              </a:rPr>
              <a:t>in children’s early development.</a:t>
            </a:r>
            <a:endParaRPr kumimoji="0" lang="en-US" sz="3200" b="0" i="0" u="none" strike="noStrike" kern="1200" cap="none" spc="0" normalizeH="0" baseline="0" noProof="0">
              <a:ln>
                <a:noFill/>
              </a:ln>
              <a:solidFill>
                <a:prstClr val="black"/>
              </a:solidFill>
              <a:effectLst/>
              <a:uLnTx/>
              <a:uFillTx/>
              <a:latin typeface="Calibri Light" panose="020F0302020204030204"/>
              <a:ea typeface="+mn-ea"/>
              <a:cs typeface="Calibri Light" panose="020F0302020204030204" pitchFamily="34" charset="0"/>
            </a:endParaRPr>
          </a:p>
        </p:txBody>
      </p:sp>
      <p:pic>
        <p:nvPicPr>
          <p:cNvPr id="6" name="Picture 5">
            <a:extLst>
              <a:ext uri="{FF2B5EF4-FFF2-40B4-BE49-F238E27FC236}">
                <a16:creationId xmlns:a16="http://schemas.microsoft.com/office/drawing/2014/main" id="{29647BCB-2449-A84E-3E3E-9A53010F9EC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66000"/>
                    </a14:imgEffect>
                  </a14:imgLayer>
                </a14:imgProps>
              </a:ext>
              <a:ext uri="{28A0092B-C50C-407E-A947-70E740481C1C}">
                <a14:useLocalDpi xmlns:a14="http://schemas.microsoft.com/office/drawing/2010/main"/>
              </a:ext>
            </a:extLst>
          </a:blip>
          <a:srcRect/>
          <a:stretch/>
        </p:blipFill>
        <p:spPr>
          <a:xfrm>
            <a:off x="-1" y="-1"/>
            <a:ext cx="12248229" cy="6858001"/>
          </a:xfrm>
          <a:prstGeom prst="rect">
            <a:avLst/>
          </a:prstGeom>
        </p:spPr>
      </p:pic>
      <p:sp>
        <p:nvSpPr>
          <p:cNvPr id="2" name="TextBox 1">
            <a:extLst>
              <a:ext uri="{FF2B5EF4-FFF2-40B4-BE49-F238E27FC236}">
                <a16:creationId xmlns:a16="http://schemas.microsoft.com/office/drawing/2014/main" id="{736AC51C-91D5-F58D-F82E-C437A4A7DE7B}"/>
              </a:ext>
            </a:extLst>
          </p:cNvPr>
          <p:cNvSpPr txBox="1"/>
          <p:nvPr/>
        </p:nvSpPr>
        <p:spPr>
          <a:xfrm>
            <a:off x="811142" y="1211219"/>
            <a:ext cx="8369928"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white"/>
                </a:solidFill>
                <a:effectLst/>
                <a:uLnTx/>
                <a:uFillTx/>
                <a:latin typeface="Calibri" panose="020F0502020204030204"/>
                <a:ea typeface="+mn-ea"/>
                <a:cs typeface="+mn-cs"/>
              </a:rPr>
              <a:t>HELP was founded as a research centre dedicated to exploring </a:t>
            </a:r>
            <a:r>
              <a:rPr kumimoji="0" lang="en-CA" sz="2800" b="1" i="0" u="none" strike="noStrike" kern="1200" cap="none" spc="0" normalizeH="0" baseline="0" noProof="0" dirty="0">
                <a:ln>
                  <a:noFill/>
                </a:ln>
                <a:solidFill>
                  <a:prstClr val="white"/>
                </a:solidFill>
                <a:effectLst/>
                <a:uLnTx/>
                <a:uFillTx/>
                <a:latin typeface="Calibri" panose="020F0502020204030204"/>
                <a:ea typeface="+mn-ea"/>
                <a:cs typeface="+mn-cs"/>
              </a:rPr>
              <a:t>“the differences that make a difference” </a:t>
            </a:r>
            <a:r>
              <a:rPr kumimoji="0" lang="en-CA" sz="2800" b="0" i="0" u="none" strike="noStrike" kern="1200" cap="none" spc="0" normalizeH="0" baseline="0" noProof="0" dirty="0">
                <a:ln>
                  <a:noFill/>
                </a:ln>
                <a:solidFill>
                  <a:prstClr val="white"/>
                </a:solidFill>
                <a:effectLst/>
                <a:uLnTx/>
                <a:uFillTx/>
                <a:latin typeface="Calibri" panose="020F0502020204030204"/>
                <a:ea typeface="+mn-ea"/>
                <a:cs typeface="+mn-cs"/>
              </a:rPr>
              <a:t>in children’s early development.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grpSp>
        <p:nvGrpSpPr>
          <p:cNvPr id="8" name="Group 7">
            <a:extLst>
              <a:ext uri="{FF2B5EF4-FFF2-40B4-BE49-F238E27FC236}">
                <a16:creationId xmlns:a16="http://schemas.microsoft.com/office/drawing/2014/main" id="{8AB2E406-444B-087A-6410-00794545FC1A}"/>
              </a:ext>
            </a:extLst>
          </p:cNvPr>
          <p:cNvGrpSpPr/>
          <p:nvPr/>
        </p:nvGrpSpPr>
        <p:grpSpPr>
          <a:xfrm>
            <a:off x="927463" y="649516"/>
            <a:ext cx="6172421" cy="156376"/>
            <a:chOff x="432485" y="5014402"/>
            <a:chExt cx="7505087" cy="76202"/>
          </a:xfrm>
        </p:grpSpPr>
        <p:sp>
          <p:nvSpPr>
            <p:cNvPr id="9" name="Rectangle 8">
              <a:extLst>
                <a:ext uri="{FF2B5EF4-FFF2-40B4-BE49-F238E27FC236}">
                  <a16:creationId xmlns:a16="http://schemas.microsoft.com/office/drawing/2014/main" id="{BAF53DF7-96D9-B843-83F2-0603788F4B4D}"/>
                </a:ext>
              </a:extLst>
            </p:cNvPr>
            <p:cNvSpPr/>
            <p:nvPr/>
          </p:nvSpPr>
          <p:spPr>
            <a:xfrm>
              <a:off x="432485" y="5014404"/>
              <a:ext cx="1796365" cy="76200"/>
            </a:xfrm>
            <a:prstGeom prst="rect">
              <a:avLst/>
            </a:prstGeom>
            <a:solidFill>
              <a:srgbClr val="00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8C5B746-0475-39BD-CAAE-14889521DEBB}"/>
                </a:ext>
              </a:extLst>
            </p:cNvPr>
            <p:cNvSpPr/>
            <p:nvPr/>
          </p:nvSpPr>
          <p:spPr>
            <a:xfrm>
              <a:off x="2333803" y="5014403"/>
              <a:ext cx="1796365" cy="76200"/>
            </a:xfrm>
            <a:prstGeom prst="rect">
              <a:avLst/>
            </a:prstGeom>
            <a:solidFill>
              <a:srgbClr val="688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4DA7B0A-C6A8-D131-D09B-6AEB89B362C4}"/>
                </a:ext>
              </a:extLst>
            </p:cNvPr>
            <p:cNvSpPr/>
            <p:nvPr/>
          </p:nvSpPr>
          <p:spPr>
            <a:xfrm>
              <a:off x="6141207" y="5014402"/>
              <a:ext cx="1796365" cy="76200"/>
            </a:xfrm>
            <a:prstGeom prst="rect">
              <a:avLst/>
            </a:prstGeom>
            <a:solidFill>
              <a:srgbClr val="D0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E380574-7BE9-C0E5-F69C-2E69CFAC1EA3}"/>
                </a:ext>
              </a:extLst>
            </p:cNvPr>
            <p:cNvSpPr/>
            <p:nvPr/>
          </p:nvSpPr>
          <p:spPr>
            <a:xfrm>
              <a:off x="4235121" y="5014403"/>
              <a:ext cx="1796365" cy="76200"/>
            </a:xfrm>
            <a:prstGeom prst="rect">
              <a:avLst/>
            </a:prstGeom>
            <a:solidFill>
              <a:srgbClr val="9CA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1F229BDD-30BE-CABD-B9E8-1DBD710E63C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528517" y="5774658"/>
            <a:ext cx="2230463" cy="705360"/>
          </a:xfrm>
          <a:prstGeom prst="rect">
            <a:avLst/>
          </a:prstGeom>
        </p:spPr>
      </p:pic>
    </p:spTree>
    <p:extLst>
      <p:ext uri="{BB962C8B-B14F-4D97-AF65-F5344CB8AC3E}">
        <p14:creationId xmlns:p14="http://schemas.microsoft.com/office/powerpoint/2010/main" val="7057955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txBox="1">
            <a:spLocks/>
          </p:cNvSpPr>
          <p:nvPr/>
        </p:nvSpPr>
        <p:spPr>
          <a:xfrm>
            <a:off x="1470521" y="67766"/>
            <a:ext cx="10393819" cy="877921"/>
          </a:xfrm>
          <a:prstGeom prst="rect">
            <a:avLst/>
          </a:prstGeom>
          <a:no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800" cap="none" dirty="0">
                <a:solidFill>
                  <a:schemeClr val="tx1">
                    <a:lumMod val="75000"/>
                    <a:lumOff val="25000"/>
                  </a:schemeClr>
                </a:solidFill>
                <a:latin typeface="Calibri" panose="020F0502020204030204" pitchFamily="34" charset="0"/>
                <a:cs typeface="Calibri" panose="020F0502020204030204" pitchFamily="34" charset="0"/>
              </a:rPr>
              <a:t>[Boundary name], [Scale name]</a:t>
            </a:r>
          </a:p>
        </p:txBody>
      </p:sp>
      <p:pic>
        <p:nvPicPr>
          <p:cNvPr id="11" name="Picture 10">
            <a:extLst>
              <a:ext uri="{FF2B5EF4-FFF2-40B4-BE49-F238E27FC236}">
                <a16:creationId xmlns:a16="http://schemas.microsoft.com/office/drawing/2014/main" id="{8015CFD0-BE35-DEFB-A938-18A1E9F3E9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2278" y="198120"/>
            <a:ext cx="977769" cy="462149"/>
          </a:xfrm>
          <a:prstGeom prst="rect">
            <a:avLst/>
          </a:prstGeom>
        </p:spPr>
      </p:pic>
      <p:grpSp>
        <p:nvGrpSpPr>
          <p:cNvPr id="18" name="Group 17">
            <a:extLst>
              <a:ext uri="{FF2B5EF4-FFF2-40B4-BE49-F238E27FC236}">
                <a16:creationId xmlns:a16="http://schemas.microsoft.com/office/drawing/2014/main" id="{D7ECF781-36D7-A8FB-7948-33AF6AAB0783}"/>
              </a:ext>
            </a:extLst>
          </p:cNvPr>
          <p:cNvGrpSpPr/>
          <p:nvPr/>
        </p:nvGrpSpPr>
        <p:grpSpPr>
          <a:xfrm>
            <a:off x="954157" y="1908314"/>
            <a:ext cx="10037693" cy="3379304"/>
            <a:chOff x="954157" y="1908314"/>
            <a:chExt cx="10037693" cy="3379304"/>
          </a:xfrm>
        </p:grpSpPr>
        <p:pic>
          <p:nvPicPr>
            <p:cNvPr id="17" name="Picture 16">
              <a:extLst>
                <a:ext uri="{FF2B5EF4-FFF2-40B4-BE49-F238E27FC236}">
                  <a16:creationId xmlns:a16="http://schemas.microsoft.com/office/drawing/2014/main" id="{20AB0AA1-C98E-B4C0-5FC3-6A0497B643DA}"/>
                </a:ext>
              </a:extLst>
            </p:cNvPr>
            <p:cNvPicPr>
              <a:picLocks noChangeAspect="1"/>
            </p:cNvPicPr>
            <p:nvPr/>
          </p:nvPicPr>
          <p:blipFill>
            <a:blip r:embed="rId4"/>
            <a:stretch>
              <a:fillRect/>
            </a:stretch>
          </p:blipFill>
          <p:spPr>
            <a:xfrm>
              <a:off x="2902226" y="3570356"/>
              <a:ext cx="4495247" cy="841356"/>
            </a:xfrm>
            <a:prstGeom prst="rect">
              <a:avLst/>
            </a:prstGeom>
          </p:spPr>
        </p:pic>
        <p:grpSp>
          <p:nvGrpSpPr>
            <p:cNvPr id="8" name="Group 7">
              <a:extLst>
                <a:ext uri="{FF2B5EF4-FFF2-40B4-BE49-F238E27FC236}">
                  <a16:creationId xmlns:a16="http://schemas.microsoft.com/office/drawing/2014/main" id="{19ABACCD-4E66-0597-498F-FE85C1050D65}"/>
                </a:ext>
              </a:extLst>
            </p:cNvPr>
            <p:cNvGrpSpPr/>
            <p:nvPr/>
          </p:nvGrpSpPr>
          <p:grpSpPr>
            <a:xfrm>
              <a:off x="954157" y="1908314"/>
              <a:ext cx="10037693" cy="3379304"/>
              <a:chOff x="954157" y="1908314"/>
              <a:chExt cx="10037693" cy="3379304"/>
            </a:xfrm>
          </p:grpSpPr>
          <p:sp>
            <p:nvSpPr>
              <p:cNvPr id="13" name="TextBox 12">
                <a:extLst>
                  <a:ext uri="{FF2B5EF4-FFF2-40B4-BE49-F238E27FC236}">
                    <a16:creationId xmlns:a16="http://schemas.microsoft.com/office/drawing/2014/main" id="{C5DCD93A-3C26-BA93-0C42-890A902B6944}"/>
                  </a:ext>
                </a:extLst>
              </p:cNvPr>
              <p:cNvSpPr txBox="1"/>
              <p:nvPr/>
            </p:nvSpPr>
            <p:spPr>
              <a:xfrm>
                <a:off x="1217746" y="2109922"/>
                <a:ext cx="9450254" cy="1200329"/>
              </a:xfrm>
              <a:prstGeom prst="rect">
                <a:avLst/>
              </a:prstGeom>
              <a:noFill/>
            </p:spPr>
            <p:txBody>
              <a:bodyPr wrap="square" rtlCol="0">
                <a:spAutoFit/>
              </a:bodyPr>
              <a:lstStyle/>
              <a:p>
                <a:r>
                  <a:rPr lang="en-US" sz="2400" dirty="0"/>
                  <a:t>Download an image of the </a:t>
                </a:r>
                <a:r>
                  <a:rPr lang="en-US" sz="2400" i="1" dirty="0"/>
                  <a:t>Scale Outcomes Module </a:t>
                </a:r>
                <a:r>
                  <a:rPr lang="en-US" sz="2400" dirty="0"/>
                  <a:t>for your selected boundary type and specific area of interest using the download icon that appears beside the module title:</a:t>
                </a:r>
              </a:p>
            </p:txBody>
          </p:sp>
          <p:sp>
            <p:nvSpPr>
              <p:cNvPr id="14" name="Oval 13">
                <a:extLst>
                  <a:ext uri="{FF2B5EF4-FFF2-40B4-BE49-F238E27FC236}">
                    <a16:creationId xmlns:a16="http://schemas.microsoft.com/office/drawing/2014/main" id="{17F0C5AE-77DC-32E9-F306-27067FCA0690}"/>
                  </a:ext>
                </a:extLst>
              </p:cNvPr>
              <p:cNvSpPr/>
              <p:nvPr/>
            </p:nvSpPr>
            <p:spPr>
              <a:xfrm>
                <a:off x="6893218" y="3735491"/>
                <a:ext cx="465483" cy="6298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984388B-119D-7AD8-00C7-4D3D84D11D60}"/>
                  </a:ext>
                </a:extLst>
              </p:cNvPr>
              <p:cNvSpPr txBox="1"/>
              <p:nvPr/>
            </p:nvSpPr>
            <p:spPr>
              <a:xfrm>
                <a:off x="1217746" y="4568615"/>
                <a:ext cx="9774104" cy="461665"/>
              </a:xfrm>
              <a:prstGeom prst="rect">
                <a:avLst/>
              </a:prstGeom>
              <a:noFill/>
            </p:spPr>
            <p:txBody>
              <a:bodyPr wrap="square" rtlCol="0">
                <a:spAutoFit/>
              </a:bodyPr>
              <a:lstStyle/>
              <a:p>
                <a:r>
                  <a:rPr lang="en-US" sz="2400" dirty="0"/>
                  <a:t>Insert the downloaded .</a:t>
                </a:r>
                <a:r>
                  <a:rPr lang="en-US" sz="2400" dirty="0" err="1"/>
                  <a:t>png</a:t>
                </a:r>
                <a:r>
                  <a:rPr lang="en-US" sz="2400" dirty="0"/>
                  <a:t> of the chart in this slide.</a:t>
                </a:r>
              </a:p>
            </p:txBody>
          </p:sp>
          <p:sp>
            <p:nvSpPr>
              <p:cNvPr id="16" name="Rectangle 15">
                <a:extLst>
                  <a:ext uri="{FF2B5EF4-FFF2-40B4-BE49-F238E27FC236}">
                    <a16:creationId xmlns:a16="http://schemas.microsoft.com/office/drawing/2014/main" id="{93C1A2C9-0232-7F0E-95F8-2AEF87FBA6BA}"/>
                  </a:ext>
                </a:extLst>
              </p:cNvPr>
              <p:cNvSpPr/>
              <p:nvPr/>
            </p:nvSpPr>
            <p:spPr>
              <a:xfrm>
                <a:off x="954157" y="1908314"/>
                <a:ext cx="9760226" cy="337930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2891734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E3B061-BD3B-AEA4-B6FE-D1195D072F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3821" y="154463"/>
            <a:ext cx="9215857" cy="6178972"/>
          </a:xfrm>
          <a:prstGeom prst="rect">
            <a:avLst/>
          </a:prstGeom>
        </p:spPr>
      </p:pic>
      <p:pic>
        <p:nvPicPr>
          <p:cNvPr id="5" name="Picture 4">
            <a:extLst>
              <a:ext uri="{FF2B5EF4-FFF2-40B4-BE49-F238E27FC236}">
                <a16:creationId xmlns:a16="http://schemas.microsoft.com/office/drawing/2014/main" id="{8015CFD0-BE35-DEFB-A938-18A1E9F3E9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28844" y="6314236"/>
            <a:ext cx="807223" cy="381539"/>
          </a:xfrm>
          <a:prstGeom prst="rect">
            <a:avLst/>
          </a:prstGeom>
        </p:spPr>
      </p:pic>
      <p:sp>
        <p:nvSpPr>
          <p:cNvPr id="6" name="TextBox 5"/>
          <p:cNvSpPr txBox="1"/>
          <p:nvPr/>
        </p:nvSpPr>
        <p:spPr>
          <a:xfrm>
            <a:off x="10049678" y="154463"/>
            <a:ext cx="2142322" cy="461665"/>
          </a:xfrm>
          <a:prstGeom prst="rect">
            <a:avLst/>
          </a:prstGeom>
          <a:noFill/>
        </p:spPr>
        <p:txBody>
          <a:bodyPr wrap="square" rtlCol="0">
            <a:spAutoFit/>
          </a:bodyPr>
          <a:lstStyle/>
          <a:p>
            <a:r>
              <a:rPr lang="en-US" sz="2400" dirty="0">
                <a:solidFill>
                  <a:schemeClr val="tx1">
                    <a:lumMod val="75000"/>
                    <a:lumOff val="25000"/>
                  </a:schemeClr>
                </a:solidFill>
              </a:rPr>
              <a:t>Example Slide</a:t>
            </a:r>
          </a:p>
        </p:txBody>
      </p:sp>
      <p:sp>
        <p:nvSpPr>
          <p:cNvPr id="7" name="TextBox 6"/>
          <p:cNvSpPr txBox="1"/>
          <p:nvPr/>
        </p:nvSpPr>
        <p:spPr>
          <a:xfrm>
            <a:off x="2355575" y="6321131"/>
            <a:ext cx="8368748" cy="461665"/>
          </a:xfrm>
          <a:prstGeom prst="rect">
            <a:avLst/>
          </a:prstGeom>
          <a:noFill/>
        </p:spPr>
        <p:txBody>
          <a:bodyPr wrap="square" rtlCol="0">
            <a:spAutoFit/>
          </a:bodyPr>
          <a:lstStyle/>
          <a:p>
            <a:r>
              <a:rPr lang="en-US" sz="2400" dirty="0">
                <a:solidFill>
                  <a:schemeClr val="bg2">
                    <a:lumMod val="25000"/>
                  </a:schemeClr>
                </a:solidFill>
              </a:rPr>
              <a:t>SD73 Kamloops/Thompson, Emotional Maturity Scale &amp; Subscales</a:t>
            </a:r>
          </a:p>
        </p:txBody>
      </p:sp>
    </p:spTree>
    <p:extLst>
      <p:ext uri="{BB962C8B-B14F-4D97-AF65-F5344CB8AC3E}">
        <p14:creationId xmlns:p14="http://schemas.microsoft.com/office/powerpoint/2010/main" val="386319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15CFD0-BE35-DEFB-A938-18A1E9F3E9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28844" y="6314236"/>
            <a:ext cx="807223" cy="381539"/>
          </a:xfrm>
          <a:prstGeom prst="rect">
            <a:avLst/>
          </a:prstGeom>
        </p:spPr>
      </p:pic>
      <p:sp>
        <p:nvSpPr>
          <p:cNvPr id="7" name="TextBox 6"/>
          <p:cNvSpPr txBox="1"/>
          <p:nvPr/>
        </p:nvSpPr>
        <p:spPr>
          <a:xfrm>
            <a:off x="5928854" y="6314236"/>
            <a:ext cx="4899990" cy="461665"/>
          </a:xfrm>
          <a:prstGeom prst="rect">
            <a:avLst/>
          </a:prstGeom>
          <a:noFill/>
        </p:spPr>
        <p:txBody>
          <a:bodyPr wrap="square" rtlCol="0">
            <a:spAutoFit/>
          </a:bodyPr>
          <a:lstStyle/>
          <a:p>
            <a:r>
              <a:rPr lang="en-US" sz="2400" dirty="0">
                <a:solidFill>
                  <a:schemeClr val="bg2">
                    <a:lumMod val="25000"/>
                  </a:schemeClr>
                </a:solidFill>
              </a:rPr>
              <a:t>[Boundary name], Scale &amp; Subscales</a:t>
            </a:r>
          </a:p>
        </p:txBody>
      </p:sp>
      <p:grpSp>
        <p:nvGrpSpPr>
          <p:cNvPr id="13" name="Group 12">
            <a:extLst>
              <a:ext uri="{FF2B5EF4-FFF2-40B4-BE49-F238E27FC236}">
                <a16:creationId xmlns:a16="http://schemas.microsoft.com/office/drawing/2014/main" id="{4CCE98A6-B76A-977C-23E6-1B91E32EBEA6}"/>
              </a:ext>
            </a:extLst>
          </p:cNvPr>
          <p:cNvGrpSpPr/>
          <p:nvPr/>
        </p:nvGrpSpPr>
        <p:grpSpPr>
          <a:xfrm>
            <a:off x="1081552" y="1391479"/>
            <a:ext cx="10028896" cy="3518452"/>
            <a:chOff x="1081552" y="1351723"/>
            <a:chExt cx="10028896" cy="3518452"/>
          </a:xfrm>
        </p:grpSpPr>
        <p:pic>
          <p:nvPicPr>
            <p:cNvPr id="12" name="Picture 11">
              <a:extLst>
                <a:ext uri="{FF2B5EF4-FFF2-40B4-BE49-F238E27FC236}">
                  <a16:creationId xmlns:a16="http://schemas.microsoft.com/office/drawing/2014/main" id="{20240972-B44F-54B9-5D6D-B317E30D2170}"/>
                </a:ext>
              </a:extLst>
            </p:cNvPr>
            <p:cNvPicPr>
              <a:picLocks noChangeAspect="1"/>
            </p:cNvPicPr>
            <p:nvPr/>
          </p:nvPicPr>
          <p:blipFill>
            <a:blip r:embed="rId4"/>
            <a:stretch>
              <a:fillRect/>
            </a:stretch>
          </p:blipFill>
          <p:spPr>
            <a:xfrm>
              <a:off x="3645052" y="2892199"/>
              <a:ext cx="3821165" cy="943782"/>
            </a:xfrm>
            <a:prstGeom prst="rect">
              <a:avLst/>
            </a:prstGeom>
          </p:spPr>
        </p:pic>
        <p:grpSp>
          <p:nvGrpSpPr>
            <p:cNvPr id="4" name="Group 3">
              <a:extLst>
                <a:ext uri="{FF2B5EF4-FFF2-40B4-BE49-F238E27FC236}">
                  <a16:creationId xmlns:a16="http://schemas.microsoft.com/office/drawing/2014/main" id="{3D8C45D7-6495-F90E-8E53-F753FB96E783}"/>
                </a:ext>
              </a:extLst>
            </p:cNvPr>
            <p:cNvGrpSpPr/>
            <p:nvPr/>
          </p:nvGrpSpPr>
          <p:grpSpPr>
            <a:xfrm>
              <a:off x="1081552" y="1351723"/>
              <a:ext cx="10028896" cy="3518452"/>
              <a:chOff x="954157" y="1967949"/>
              <a:chExt cx="10028896" cy="3518452"/>
            </a:xfrm>
          </p:grpSpPr>
          <p:sp>
            <p:nvSpPr>
              <p:cNvPr id="6" name="TextBox 5">
                <a:extLst>
                  <a:ext uri="{FF2B5EF4-FFF2-40B4-BE49-F238E27FC236}">
                    <a16:creationId xmlns:a16="http://schemas.microsoft.com/office/drawing/2014/main" id="{898AC84A-ACA3-490A-3976-38312C585CBA}"/>
                  </a:ext>
                </a:extLst>
              </p:cNvPr>
              <p:cNvSpPr txBox="1"/>
              <p:nvPr/>
            </p:nvSpPr>
            <p:spPr>
              <a:xfrm>
                <a:off x="1243478" y="2291386"/>
                <a:ext cx="9450254" cy="1200329"/>
              </a:xfrm>
              <a:prstGeom prst="rect">
                <a:avLst/>
              </a:prstGeom>
              <a:noFill/>
            </p:spPr>
            <p:txBody>
              <a:bodyPr wrap="square" rtlCol="0">
                <a:spAutoFit/>
              </a:bodyPr>
              <a:lstStyle/>
              <a:p>
                <a:r>
                  <a:rPr lang="en-US" sz="2400" dirty="0"/>
                  <a:t>Download an image of the </a:t>
                </a:r>
                <a:r>
                  <a:rPr lang="en-US" sz="2400" i="1" dirty="0"/>
                  <a:t>Subscales Module </a:t>
                </a:r>
                <a:r>
                  <a:rPr lang="en-US" sz="2400" dirty="0"/>
                  <a:t>for your selected boundary type and specific area of interest using the download icon that appears beside the module title:</a:t>
                </a:r>
              </a:p>
            </p:txBody>
          </p:sp>
          <p:sp>
            <p:nvSpPr>
              <p:cNvPr id="9" name="Oval 8">
                <a:extLst>
                  <a:ext uri="{FF2B5EF4-FFF2-40B4-BE49-F238E27FC236}">
                    <a16:creationId xmlns:a16="http://schemas.microsoft.com/office/drawing/2014/main" id="{0E3A2B7A-B1C4-F8D6-489E-BA198EEB6BD0}"/>
                  </a:ext>
                </a:extLst>
              </p:cNvPr>
              <p:cNvSpPr/>
              <p:nvPr/>
            </p:nvSpPr>
            <p:spPr>
              <a:xfrm>
                <a:off x="6893218" y="3735491"/>
                <a:ext cx="465483" cy="6298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D0B996-1000-028C-AA38-245BCB587DFE}"/>
                  </a:ext>
                </a:extLst>
              </p:cNvPr>
              <p:cNvSpPr txBox="1"/>
              <p:nvPr/>
            </p:nvSpPr>
            <p:spPr>
              <a:xfrm>
                <a:off x="1208949" y="4650892"/>
                <a:ext cx="9774104" cy="461665"/>
              </a:xfrm>
              <a:prstGeom prst="rect">
                <a:avLst/>
              </a:prstGeom>
              <a:noFill/>
            </p:spPr>
            <p:txBody>
              <a:bodyPr wrap="square" rtlCol="0">
                <a:spAutoFit/>
              </a:bodyPr>
              <a:lstStyle/>
              <a:p>
                <a:r>
                  <a:rPr lang="en-US" sz="2400" dirty="0"/>
                  <a:t>Insert the downloaded .</a:t>
                </a:r>
                <a:r>
                  <a:rPr lang="en-US" sz="2400" dirty="0" err="1"/>
                  <a:t>png</a:t>
                </a:r>
                <a:r>
                  <a:rPr lang="en-US" sz="2400" dirty="0"/>
                  <a:t> of the chart in this slide.</a:t>
                </a:r>
              </a:p>
            </p:txBody>
          </p:sp>
          <p:sp>
            <p:nvSpPr>
              <p:cNvPr id="11" name="Rectangle 10">
                <a:extLst>
                  <a:ext uri="{FF2B5EF4-FFF2-40B4-BE49-F238E27FC236}">
                    <a16:creationId xmlns:a16="http://schemas.microsoft.com/office/drawing/2014/main" id="{A65DEC9E-0624-8763-3AB6-9319EBEE9F30}"/>
                  </a:ext>
                </a:extLst>
              </p:cNvPr>
              <p:cNvSpPr/>
              <p:nvPr/>
            </p:nvSpPr>
            <p:spPr>
              <a:xfrm>
                <a:off x="954157" y="1967949"/>
                <a:ext cx="9760226" cy="351845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858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49686"/>
            <a:ext cx="10515600" cy="3478742"/>
          </a:xfrm>
        </p:spPr>
        <p:txBody>
          <a:bodyPr>
            <a:noAutofit/>
          </a:bodyPr>
          <a:lstStyle/>
          <a:p>
            <a:br>
              <a:rPr lang="en-US" dirty="0">
                <a:latin typeface="+mn-lt"/>
              </a:rPr>
            </a:br>
            <a:endParaRPr lang="en-US" dirty="0">
              <a:latin typeface="+mn-lt"/>
            </a:endParaRPr>
          </a:p>
        </p:txBody>
      </p:sp>
      <p:sp>
        <p:nvSpPr>
          <p:cNvPr id="3" name="Rectangle 2"/>
          <p:cNvSpPr/>
          <p:nvPr/>
        </p:nvSpPr>
        <p:spPr>
          <a:xfrm>
            <a:off x="-9939" y="2795279"/>
            <a:ext cx="12192000" cy="1001104"/>
          </a:xfrm>
          <a:prstGeom prst="rect">
            <a:avLst/>
          </a:prstGeom>
          <a:solidFill>
            <a:srgbClr val="7C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		Exploring Within: Sub-Region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Neighbourhood</a:t>
            </a:r>
            <a:r>
              <a:rPr kumimoji="0" lang="en-US" sz="3200" b="0" i="0" u="none" strike="noStrike" kern="1200" cap="none" spc="0" normalizeH="0" baseline="0" noProof="0" dirty="0">
                <a:ln>
                  <a:noFill/>
                </a:ln>
                <a:solidFill>
                  <a:prstClr val="white"/>
                </a:solidFill>
                <a:effectLst/>
                <a:uLnTx/>
                <a:uFillTx/>
                <a:latin typeface="Calibri"/>
                <a:ea typeface="+mn-ea"/>
                <a:cs typeface="+mn-cs"/>
              </a:rPr>
              <a:t>) Data &amp; Maps</a:t>
            </a:r>
          </a:p>
        </p:txBody>
      </p:sp>
      <p:sp>
        <p:nvSpPr>
          <p:cNvPr id="5" name="Title 1"/>
          <p:cNvSpPr txBox="1">
            <a:spLocks/>
          </p:cNvSpPr>
          <p:nvPr/>
        </p:nvSpPr>
        <p:spPr>
          <a:xfrm>
            <a:off x="530706" y="1487512"/>
            <a:ext cx="10823095" cy="4578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Light"/>
              <a:ea typeface="+mj-ea"/>
              <a:cs typeface="+mj-cs"/>
            </a:endParaRPr>
          </a:p>
        </p:txBody>
      </p:sp>
      <p:sp>
        <p:nvSpPr>
          <p:cNvPr id="6" name="Title 1"/>
          <p:cNvSpPr txBox="1">
            <a:spLocks/>
          </p:cNvSpPr>
          <p:nvPr/>
        </p:nvSpPr>
        <p:spPr>
          <a:xfrm>
            <a:off x="990600" y="2713680"/>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7" name="Title 1"/>
          <p:cNvSpPr txBox="1">
            <a:spLocks/>
          </p:cNvSpPr>
          <p:nvPr/>
        </p:nvSpPr>
        <p:spPr>
          <a:xfrm>
            <a:off x="863600" y="1923774"/>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grpSp>
        <p:nvGrpSpPr>
          <p:cNvPr id="11" name="Group 10">
            <a:extLst>
              <a:ext uri="{FF2B5EF4-FFF2-40B4-BE49-F238E27FC236}">
                <a16:creationId xmlns:a16="http://schemas.microsoft.com/office/drawing/2014/main" id="{4B0CFA9D-E088-250F-FF1E-039F4BD4F6B8}"/>
              </a:ext>
            </a:extLst>
          </p:cNvPr>
          <p:cNvGrpSpPr/>
          <p:nvPr/>
        </p:nvGrpSpPr>
        <p:grpSpPr>
          <a:xfrm>
            <a:off x="-9939" y="2953113"/>
            <a:ext cx="1649896" cy="685435"/>
            <a:chOff x="5062151" y="557372"/>
            <a:chExt cx="2063579" cy="864973"/>
          </a:xfrm>
        </p:grpSpPr>
        <p:sp>
          <p:nvSpPr>
            <p:cNvPr id="12" name="Rectangle 11">
              <a:extLst>
                <a:ext uri="{FF2B5EF4-FFF2-40B4-BE49-F238E27FC236}">
                  <a16:creationId xmlns:a16="http://schemas.microsoft.com/office/drawing/2014/main" id="{B0608CB5-5F03-4C22-1303-E23362C86DA8}"/>
                </a:ext>
              </a:extLst>
            </p:cNvPr>
            <p:cNvSpPr/>
            <p:nvPr/>
          </p:nvSpPr>
          <p:spPr>
            <a:xfrm>
              <a:off x="5062151" y="557372"/>
              <a:ext cx="2063579" cy="864973"/>
            </a:xfrm>
            <a:prstGeom prst="rect">
              <a:avLst/>
            </a:prstGeom>
            <a:solidFill>
              <a:srgbClr val="DE1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CB56AA23-D43E-F274-D692-5645BA48C0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08718" y="760515"/>
              <a:ext cx="970445" cy="458687"/>
            </a:xfrm>
            <a:prstGeom prst="rect">
              <a:avLst/>
            </a:prstGeom>
          </p:spPr>
        </p:pic>
      </p:grpSp>
    </p:spTree>
    <p:extLst>
      <p:ext uri="{BB962C8B-B14F-4D97-AF65-F5344CB8AC3E}">
        <p14:creationId xmlns:p14="http://schemas.microsoft.com/office/powerpoint/2010/main" val="21251068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7712" y="2263203"/>
            <a:ext cx="11011384" cy="2800767"/>
          </a:xfrm>
          <a:prstGeom prst="rect">
            <a:avLst/>
          </a:prstGeom>
          <a:noFill/>
        </p:spPr>
        <p:txBody>
          <a:bodyPr wrap="square" rtlCol="0">
            <a:spAutoFit/>
          </a:bodyPr>
          <a:lstStyle/>
          <a:p>
            <a:pPr marL="635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alibri"/>
              </a:rPr>
              <a:t>Differences in </a:t>
            </a:r>
            <a:r>
              <a:rPr kumimoji="0" lang="en-US" sz="2200" b="0" i="0" u="none" strike="noStrike" kern="1200" cap="none" spc="0" normalizeH="0" baseline="0" noProof="0" dirty="0" err="1">
                <a:ln>
                  <a:noFill/>
                </a:ln>
                <a:effectLst/>
                <a:uLnTx/>
                <a:uFillTx/>
                <a:latin typeface="Calibri"/>
              </a:rPr>
              <a:t>neighbourhood</a:t>
            </a:r>
            <a:r>
              <a:rPr kumimoji="0" lang="en-US" sz="2200" b="0" i="0" u="none" strike="noStrike" kern="1200" cap="none" spc="0" normalizeH="0" baseline="0" noProof="0" dirty="0">
                <a:ln>
                  <a:noFill/>
                </a:ln>
                <a:effectLst/>
                <a:uLnTx/>
                <a:uFillTx/>
                <a:latin typeface="Calibri"/>
              </a:rPr>
              <a:t> vulnerability rates in Wave 8 (% children vulnerable): </a:t>
            </a:r>
          </a:p>
          <a:p>
            <a:pPr marL="1092200" marR="0" lvl="1" indent="-457200" algn="l"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effectLst/>
                <a:uLnTx/>
                <a:uFillTx/>
                <a:latin typeface="Calibri"/>
              </a:rPr>
              <a:t>Neighbourhood</a:t>
            </a:r>
            <a:r>
              <a:rPr lang="en-US" sz="2200" dirty="0">
                <a:latin typeface="Calibri"/>
              </a:rPr>
              <a:t>s </a:t>
            </a:r>
            <a:r>
              <a:rPr kumimoji="0" lang="en-US" sz="2200" b="0" i="0" u="none" strike="noStrike" kern="1200" cap="none" spc="0" normalizeH="0" baseline="0" noProof="0" dirty="0">
                <a:ln>
                  <a:noFill/>
                </a:ln>
                <a:effectLst/>
                <a:uLnTx/>
                <a:uFillTx/>
                <a:latin typeface="Calibri"/>
              </a:rPr>
              <a:t>with noticeable strengths</a:t>
            </a:r>
          </a:p>
          <a:p>
            <a:pPr marL="1092200" marR="0" lvl="1" indent="-457200" algn="l"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dirty="0" err="1">
                <a:ln>
                  <a:noFill/>
                </a:ln>
                <a:effectLst/>
                <a:uLnTx/>
                <a:uFillTx/>
                <a:latin typeface="Calibri"/>
              </a:rPr>
              <a:t>Neighbourhood</a:t>
            </a:r>
            <a:r>
              <a:rPr lang="en-US" sz="2200" dirty="0">
                <a:latin typeface="Calibri"/>
              </a:rPr>
              <a:t>s</a:t>
            </a:r>
            <a:r>
              <a:rPr kumimoji="0" lang="en-US" sz="2200" b="0" i="0" u="none" strike="noStrike" kern="1200" cap="none" spc="0" normalizeH="0" baseline="0" noProof="0" dirty="0">
                <a:ln>
                  <a:noFill/>
                </a:ln>
                <a:effectLst/>
                <a:uLnTx/>
                <a:uFillTx/>
                <a:latin typeface="Calibri"/>
              </a:rPr>
              <a:t> </a:t>
            </a:r>
            <a:r>
              <a:rPr lang="en-US" sz="2200" dirty="0">
                <a:latin typeface="Calibri"/>
              </a:rPr>
              <a:t>with noticeable </a:t>
            </a:r>
            <a:r>
              <a:rPr kumimoji="0" lang="en-US" sz="2200" b="0" i="0" u="none" strike="noStrike" kern="1200" cap="none" spc="0" normalizeH="0" baseline="0" noProof="0" dirty="0">
                <a:ln>
                  <a:noFill/>
                </a:ln>
                <a:effectLst/>
                <a:uLnTx/>
                <a:uFillTx/>
                <a:latin typeface="Calibri"/>
              </a:rPr>
              <a:t>concerns </a:t>
            </a:r>
          </a:p>
          <a:p>
            <a:pPr marL="635000" indent="-457200">
              <a:buFont typeface="Arial" panose="020B0604020202020204" pitchFamily="34" charset="0"/>
              <a:buChar char="•"/>
              <a:defRPr/>
            </a:pPr>
            <a:r>
              <a:rPr lang="en-US" sz="2200" dirty="0" err="1"/>
              <a:t>Neighbourhood</a:t>
            </a:r>
            <a:r>
              <a:rPr lang="en-US" sz="2200" dirty="0"/>
              <a:t> patterns – consistently above/below/or varied when compared to the school district rates over time</a:t>
            </a:r>
          </a:p>
          <a:p>
            <a:pPr marL="635000" indent="-457200">
              <a:buFont typeface="Arial" panose="020B0604020202020204" pitchFamily="34" charset="0"/>
              <a:buChar char="•"/>
              <a:defRPr/>
            </a:pPr>
            <a:r>
              <a:rPr lang="en-US" sz="2200" dirty="0"/>
              <a:t>Critical decreases or increases in vulnerability over the short- and long-term</a:t>
            </a:r>
          </a:p>
          <a:p>
            <a:pPr marL="635000" indent="-457200">
              <a:buFont typeface="Arial" panose="020B0604020202020204" pitchFamily="34" charset="0"/>
              <a:buChar char="•"/>
              <a:defRPr/>
            </a:pPr>
            <a:r>
              <a:rPr lang="en-US" sz="2200" dirty="0"/>
              <a:t>Distribution of children across </a:t>
            </a:r>
            <a:r>
              <a:rPr lang="en-US" sz="2200" dirty="0" err="1"/>
              <a:t>neighbourhoods</a:t>
            </a:r>
            <a:r>
              <a:rPr lang="en-US" sz="2200" dirty="0"/>
              <a:t> (and # of children vulnerable)</a:t>
            </a:r>
          </a:p>
          <a:p>
            <a:pPr marL="17780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effectLst/>
              <a:uLnTx/>
              <a:uFillTx/>
              <a:latin typeface="Calibri"/>
            </a:endParaRPr>
          </a:p>
        </p:txBody>
      </p:sp>
      <p:sp>
        <p:nvSpPr>
          <p:cNvPr id="4" name="Title 1"/>
          <p:cNvSpPr txBox="1">
            <a:spLocks/>
          </p:cNvSpPr>
          <p:nvPr/>
        </p:nvSpPr>
        <p:spPr>
          <a:xfrm>
            <a:off x="995604" y="3604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tx1">
                    <a:lumMod val="75000"/>
                    <a:lumOff val="25000"/>
                  </a:schemeClr>
                </a:solidFill>
              </a:rPr>
              <a:t>Considerations for Sub-Region (</a:t>
            </a:r>
            <a:r>
              <a:rPr lang="en-US" sz="3600" dirty="0" err="1">
                <a:solidFill>
                  <a:schemeClr val="tx1">
                    <a:lumMod val="75000"/>
                    <a:lumOff val="25000"/>
                  </a:schemeClr>
                </a:solidFill>
              </a:rPr>
              <a:t>Neighbourhood</a:t>
            </a:r>
            <a:r>
              <a:rPr lang="en-US" sz="3600" dirty="0">
                <a:solidFill>
                  <a:schemeClr val="tx1">
                    <a:lumMod val="75000"/>
                    <a:lumOff val="25000"/>
                  </a:schemeClr>
                </a:solidFill>
              </a:rPr>
              <a:t>) Data</a:t>
            </a:r>
          </a:p>
        </p:txBody>
      </p:sp>
      <p:pic>
        <p:nvPicPr>
          <p:cNvPr id="5" name="Picture 4">
            <a:extLst>
              <a:ext uri="{FF2B5EF4-FFF2-40B4-BE49-F238E27FC236}">
                <a16:creationId xmlns:a16="http://schemas.microsoft.com/office/drawing/2014/main" id="{E07AC1AA-05C2-42B0-EB24-2C7574D4CE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31930" y="6027097"/>
            <a:ext cx="1139739" cy="538705"/>
          </a:xfrm>
          <a:prstGeom prst="rect">
            <a:avLst/>
          </a:prstGeom>
        </p:spPr>
      </p:pic>
      <p:sp>
        <p:nvSpPr>
          <p:cNvPr id="6" name="Oval 5">
            <a:extLst>
              <a:ext uri="{FF2B5EF4-FFF2-40B4-BE49-F238E27FC236}">
                <a16:creationId xmlns:a16="http://schemas.microsoft.com/office/drawing/2014/main" id="{49E39F74-018A-8738-4390-B25A047CDDA0}"/>
              </a:ext>
            </a:extLst>
          </p:cNvPr>
          <p:cNvSpPr/>
          <p:nvPr/>
        </p:nvSpPr>
        <p:spPr>
          <a:xfrm>
            <a:off x="309071" y="779566"/>
            <a:ext cx="429797" cy="429797"/>
          </a:xfrm>
          <a:prstGeom prst="ellipse">
            <a:avLst/>
          </a:prstGeom>
          <a:solidFill>
            <a:srgbClr val="E9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01589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Content Placeholder 21">
            <a:extLst>
              <a:ext uri="{FF2B5EF4-FFF2-40B4-BE49-F238E27FC236}">
                <a16:creationId xmlns:a16="http://schemas.microsoft.com/office/drawing/2014/main" id="{EC5C7466-E998-5D3B-B6EA-3E037F081303}"/>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718877" y="845860"/>
            <a:ext cx="10578815" cy="5745529"/>
          </a:xfrm>
        </p:spPr>
      </p:pic>
      <p:sp>
        <p:nvSpPr>
          <p:cNvPr id="5" name="Title 3"/>
          <p:cNvSpPr txBox="1">
            <a:spLocks/>
          </p:cNvSpPr>
          <p:nvPr/>
        </p:nvSpPr>
        <p:spPr>
          <a:xfrm>
            <a:off x="1470521" y="67766"/>
            <a:ext cx="10393819" cy="877921"/>
          </a:xfrm>
          <a:prstGeom prst="rect">
            <a:avLst/>
          </a:prstGeom>
          <a:no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MCFD, Northern Region, Wave 8, Sub-Region Overall Vulnerability Rates</a:t>
            </a:r>
          </a:p>
        </p:txBody>
      </p:sp>
      <p:pic>
        <p:nvPicPr>
          <p:cNvPr id="6" name="Picture 5">
            <a:extLst>
              <a:ext uri="{FF2B5EF4-FFF2-40B4-BE49-F238E27FC236}">
                <a16:creationId xmlns:a16="http://schemas.microsoft.com/office/drawing/2014/main" id="{8015CFD0-BE35-DEFB-A938-18A1E9F3E9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2278" y="198120"/>
            <a:ext cx="977769" cy="462149"/>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04081" y="4197363"/>
            <a:ext cx="1592952" cy="620907"/>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04081" y="4907023"/>
            <a:ext cx="1386465" cy="601211"/>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304081" y="5523739"/>
            <a:ext cx="1691594" cy="874340"/>
          </a:xfrm>
          <a:prstGeom prst="rect">
            <a:avLst/>
          </a:prstGeom>
        </p:spPr>
      </p:pic>
      <p:sp>
        <p:nvSpPr>
          <p:cNvPr id="14" name="Left Arrow 13"/>
          <p:cNvSpPr/>
          <p:nvPr/>
        </p:nvSpPr>
        <p:spPr>
          <a:xfrm>
            <a:off x="7909119" y="4777214"/>
            <a:ext cx="439372" cy="238319"/>
          </a:xfrm>
          <a:prstGeom prst="lef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8429589" y="3879656"/>
            <a:ext cx="1680573" cy="1200329"/>
          </a:xfrm>
          <a:prstGeom prst="rect">
            <a:avLst/>
          </a:prstGeom>
          <a:noFill/>
        </p:spPr>
        <p:txBody>
          <a:bodyPr wrap="square" rtlCol="0">
            <a:spAutoFit/>
          </a:bodyPr>
          <a:lstStyle/>
          <a:p>
            <a:r>
              <a:rPr lang="en-US" dirty="0"/>
              <a:t>Hover over the bars in this chart to reveal more data.</a:t>
            </a:r>
          </a:p>
        </p:txBody>
      </p:sp>
      <p:sp>
        <p:nvSpPr>
          <p:cNvPr id="8" name="Bent-Up Arrow 7"/>
          <p:cNvSpPr/>
          <p:nvPr/>
        </p:nvSpPr>
        <p:spPr>
          <a:xfrm rot="16200000">
            <a:off x="9590192" y="3320256"/>
            <a:ext cx="659703" cy="38023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D1F2948-3868-B7DC-E4D0-0DBFAB56C57F}"/>
              </a:ext>
            </a:extLst>
          </p:cNvPr>
          <p:cNvSpPr/>
          <p:nvPr/>
        </p:nvSpPr>
        <p:spPr>
          <a:xfrm>
            <a:off x="11702533" y="0"/>
            <a:ext cx="489467" cy="6858000"/>
          </a:xfrm>
          <a:prstGeom prst="rect">
            <a:avLst/>
          </a:prstGeom>
          <a:solidFill>
            <a:srgbClr val="7C6E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AB9B1F2C-E114-C325-A9A5-75E5062E5F3D}"/>
              </a:ext>
            </a:extLst>
          </p:cNvPr>
          <p:cNvSpPr txBox="1"/>
          <p:nvPr/>
        </p:nvSpPr>
        <p:spPr>
          <a:xfrm rot="5400000">
            <a:off x="10730548" y="1154335"/>
            <a:ext cx="2432571" cy="369332"/>
          </a:xfrm>
          <a:prstGeom prst="rect">
            <a:avLst/>
          </a:prstGeom>
          <a:noFill/>
        </p:spPr>
        <p:txBody>
          <a:bodyPr wrap="square" rtlCol="0">
            <a:spAutoFit/>
          </a:bodyPr>
          <a:lstStyle/>
          <a:p>
            <a:r>
              <a:rPr lang="en-US" dirty="0">
                <a:solidFill>
                  <a:schemeClr val="bg1"/>
                </a:solidFill>
              </a:rPr>
              <a:t>Example Slide</a:t>
            </a:r>
          </a:p>
        </p:txBody>
      </p:sp>
    </p:spTree>
    <p:extLst>
      <p:ext uri="{BB962C8B-B14F-4D97-AF65-F5344CB8AC3E}">
        <p14:creationId xmlns:p14="http://schemas.microsoft.com/office/powerpoint/2010/main" val="30402639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4357" y="1231105"/>
            <a:ext cx="5657850" cy="5514975"/>
          </a:xfrm>
          <a:prstGeom prst="rect">
            <a:avLst/>
          </a:prstGeom>
        </p:spPr>
      </p:pic>
      <p:pic>
        <p:nvPicPr>
          <p:cNvPr id="3" name="Picture 2">
            <a:extLst>
              <a:ext uri="{FF2B5EF4-FFF2-40B4-BE49-F238E27FC236}">
                <a16:creationId xmlns:a16="http://schemas.microsoft.com/office/drawing/2014/main" id="{01B8C083-5CCB-FA36-2DCE-913BC595F61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41675" y="2338746"/>
            <a:ext cx="6308715" cy="3263952"/>
          </a:xfrm>
          <a:prstGeom prst="rect">
            <a:avLst/>
          </a:prstGeom>
        </p:spPr>
      </p:pic>
      <p:sp>
        <p:nvSpPr>
          <p:cNvPr id="4" name="Rectangle 3">
            <a:extLst>
              <a:ext uri="{FF2B5EF4-FFF2-40B4-BE49-F238E27FC236}">
                <a16:creationId xmlns:a16="http://schemas.microsoft.com/office/drawing/2014/main" id="{30D0E764-CA95-4B2E-74F4-86DC90A700F0}"/>
              </a:ext>
            </a:extLst>
          </p:cNvPr>
          <p:cNvSpPr/>
          <p:nvPr/>
        </p:nvSpPr>
        <p:spPr>
          <a:xfrm>
            <a:off x="11702533" y="0"/>
            <a:ext cx="489467" cy="6858000"/>
          </a:xfrm>
          <a:prstGeom prst="rect">
            <a:avLst/>
          </a:prstGeom>
          <a:solidFill>
            <a:srgbClr val="7C6E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28AC527-9667-636E-DD81-E1BE29F73603}"/>
              </a:ext>
            </a:extLst>
          </p:cNvPr>
          <p:cNvSpPr txBox="1"/>
          <p:nvPr/>
        </p:nvSpPr>
        <p:spPr>
          <a:xfrm rot="5400000">
            <a:off x="10730548" y="1154335"/>
            <a:ext cx="2432571" cy="369332"/>
          </a:xfrm>
          <a:prstGeom prst="rect">
            <a:avLst/>
          </a:prstGeom>
          <a:noFill/>
        </p:spPr>
        <p:txBody>
          <a:bodyPr wrap="square" rtlCol="0">
            <a:spAutoFit/>
          </a:bodyPr>
          <a:lstStyle/>
          <a:p>
            <a:r>
              <a:rPr lang="en-US" dirty="0">
                <a:solidFill>
                  <a:schemeClr val="bg1"/>
                </a:solidFill>
              </a:rPr>
              <a:t>Example Slide</a:t>
            </a:r>
          </a:p>
        </p:txBody>
      </p:sp>
      <p:sp>
        <p:nvSpPr>
          <p:cNvPr id="7" name="Title 3"/>
          <p:cNvSpPr txBox="1">
            <a:spLocks/>
          </p:cNvSpPr>
          <p:nvPr/>
        </p:nvSpPr>
        <p:spPr>
          <a:xfrm>
            <a:off x="1470521" y="67766"/>
            <a:ext cx="10393819" cy="877921"/>
          </a:xfrm>
          <a:prstGeom prst="rect">
            <a:avLst/>
          </a:prstGeom>
          <a:no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SD35 Langley </a:t>
            </a:r>
            <a:r>
              <a:rPr kumimoji="0" lang="en-US" sz="2800" b="0"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Neighbourhoods</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 Wave 8, Overall Vulnerability Rates</a:t>
            </a:r>
          </a:p>
        </p:txBody>
      </p:sp>
      <p:pic>
        <p:nvPicPr>
          <p:cNvPr id="8" name="Picture 7">
            <a:extLst>
              <a:ext uri="{FF2B5EF4-FFF2-40B4-BE49-F238E27FC236}">
                <a16:creationId xmlns:a16="http://schemas.microsoft.com/office/drawing/2014/main" id="{8015CFD0-BE35-DEFB-A938-18A1E9F3E9D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2278" y="198120"/>
            <a:ext cx="977769" cy="462149"/>
          </a:xfrm>
          <a:prstGeom prst="rect">
            <a:avLst/>
          </a:prstGeom>
        </p:spPr>
      </p:pic>
    </p:spTree>
    <p:extLst>
      <p:ext uri="{BB962C8B-B14F-4D97-AF65-F5344CB8AC3E}">
        <p14:creationId xmlns:p14="http://schemas.microsoft.com/office/powerpoint/2010/main" val="25117281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89B743-917E-4BDA-14FE-1B292113675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3392" y="1457325"/>
            <a:ext cx="8408549" cy="4219061"/>
          </a:xfrm>
          <a:prstGeom prst="rect">
            <a:avLst/>
          </a:prstGeom>
        </p:spPr>
      </p:pic>
      <p:sp>
        <p:nvSpPr>
          <p:cNvPr id="9" name="Title 3"/>
          <p:cNvSpPr txBox="1">
            <a:spLocks/>
          </p:cNvSpPr>
          <p:nvPr/>
        </p:nvSpPr>
        <p:spPr>
          <a:xfrm>
            <a:off x="1470521" y="67766"/>
            <a:ext cx="10393819" cy="877921"/>
          </a:xfrm>
          <a:prstGeom prst="rect">
            <a:avLst/>
          </a:prstGeom>
          <a:no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SD35 Langley </a:t>
            </a:r>
            <a:r>
              <a:rPr kumimoji="0" lang="en-US" sz="2800" b="0"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Neighbourhoods</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 Wave 8, Overall Vulnerability Rates</a:t>
            </a:r>
          </a:p>
        </p:txBody>
      </p:sp>
      <p:pic>
        <p:nvPicPr>
          <p:cNvPr id="10" name="Picture 9">
            <a:extLst>
              <a:ext uri="{FF2B5EF4-FFF2-40B4-BE49-F238E27FC236}">
                <a16:creationId xmlns:a16="http://schemas.microsoft.com/office/drawing/2014/main" id="{8015CFD0-BE35-DEFB-A938-18A1E9F3E9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2278" y="198120"/>
            <a:ext cx="977769" cy="462149"/>
          </a:xfrm>
          <a:prstGeom prst="rect">
            <a:avLst/>
          </a:prstGeom>
        </p:spPr>
      </p:pic>
      <p:sp>
        <p:nvSpPr>
          <p:cNvPr id="3" name="TextBox 2"/>
          <p:cNvSpPr txBox="1"/>
          <p:nvPr/>
        </p:nvSpPr>
        <p:spPr>
          <a:xfrm>
            <a:off x="8310991" y="1723849"/>
            <a:ext cx="31318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Number of Children Vulnerable </a:t>
            </a:r>
          </a:p>
        </p:txBody>
      </p:sp>
      <p:sp>
        <p:nvSpPr>
          <p:cNvPr id="11" name="TextBox 10"/>
          <p:cNvSpPr txBox="1"/>
          <p:nvPr/>
        </p:nvSpPr>
        <p:spPr>
          <a:xfrm>
            <a:off x="9865900" y="6169481"/>
            <a:ext cx="21423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Example Slide</a:t>
            </a:r>
          </a:p>
        </p:txBody>
      </p:sp>
      <p:graphicFrame>
        <p:nvGraphicFramePr>
          <p:cNvPr id="4" name="Table 3"/>
          <p:cNvGraphicFramePr>
            <a:graphicFrameLocks noGrp="1"/>
          </p:cNvGraphicFramePr>
          <p:nvPr>
            <p:extLst>
              <p:ext uri="{D42A27DB-BD31-4B8C-83A1-F6EECF244321}">
                <p14:modId xmlns:p14="http://schemas.microsoft.com/office/powerpoint/2010/main" val="3120054747"/>
              </p:ext>
            </p:extLst>
          </p:nvPr>
        </p:nvGraphicFramePr>
        <p:xfrm>
          <a:off x="8605990" y="2454969"/>
          <a:ext cx="2763631" cy="3250089"/>
        </p:xfrm>
        <a:graphic>
          <a:graphicData uri="http://schemas.openxmlformats.org/drawingml/2006/table">
            <a:tbl>
              <a:tblPr firstRow="1" bandRow="1">
                <a:tableStyleId>{5C22544A-7EE6-4342-B048-85BDC9FD1C3A}</a:tableStyleId>
              </a:tblPr>
              <a:tblGrid>
                <a:gridCol w="1941153">
                  <a:extLst>
                    <a:ext uri="{9D8B030D-6E8A-4147-A177-3AD203B41FA5}">
                      <a16:colId xmlns:a16="http://schemas.microsoft.com/office/drawing/2014/main" val="3814846020"/>
                    </a:ext>
                  </a:extLst>
                </a:gridCol>
                <a:gridCol w="822478">
                  <a:extLst>
                    <a:ext uri="{9D8B030D-6E8A-4147-A177-3AD203B41FA5}">
                      <a16:colId xmlns:a16="http://schemas.microsoft.com/office/drawing/2014/main" val="2077843386"/>
                    </a:ext>
                  </a:extLst>
                </a:gridCol>
              </a:tblGrid>
              <a:tr h="361121">
                <a:tc>
                  <a:txBody>
                    <a:bodyPr/>
                    <a:lstStyle/>
                    <a:p>
                      <a:r>
                        <a:rPr lang="en-US" sz="1200" b="0" dirty="0" err="1">
                          <a:solidFill>
                            <a:schemeClr val="bg2">
                              <a:lumMod val="25000"/>
                            </a:schemeClr>
                          </a:solidFill>
                        </a:rPr>
                        <a:t>Aldergrove</a:t>
                      </a:r>
                      <a:endParaRPr lang="en-US" sz="1200" b="0" dirty="0">
                        <a:solidFill>
                          <a:schemeClr val="bg2">
                            <a:lumMod val="25000"/>
                          </a:schemeClr>
                        </a:solidFill>
                      </a:endParaRPr>
                    </a:p>
                  </a:txBody>
                  <a:tcPr marL="112361" marR="112361" marT="56180" marB="56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dirty="0">
                          <a:solidFill>
                            <a:schemeClr val="bg2">
                              <a:lumMod val="25000"/>
                            </a:schemeClr>
                          </a:solidFill>
                        </a:rPr>
                        <a:t>55</a:t>
                      </a:r>
                    </a:p>
                  </a:txBody>
                  <a:tcPr marL="112361" marR="112361" marT="56180" marB="56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0161974"/>
                  </a:ext>
                </a:extLst>
              </a:tr>
              <a:tr h="361121">
                <a:tc>
                  <a:txBody>
                    <a:bodyPr/>
                    <a:lstStyle/>
                    <a:p>
                      <a:r>
                        <a:rPr lang="en-US" sz="1200" dirty="0" err="1">
                          <a:solidFill>
                            <a:schemeClr val="bg2">
                              <a:lumMod val="25000"/>
                            </a:schemeClr>
                          </a:solidFill>
                        </a:rPr>
                        <a:t>Brookswood-Fernridge</a:t>
                      </a:r>
                      <a:endParaRPr lang="en-US" sz="1200" dirty="0">
                        <a:solidFill>
                          <a:schemeClr val="bg2">
                            <a:lumMod val="25000"/>
                          </a:schemeClr>
                        </a:solidFill>
                      </a:endParaRPr>
                    </a:p>
                  </a:txBody>
                  <a:tcPr marL="112361" marR="112361" marT="56180" marB="56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bg2">
                              <a:lumMod val="25000"/>
                            </a:schemeClr>
                          </a:solidFill>
                        </a:rPr>
                        <a:t>25</a:t>
                      </a:r>
                    </a:p>
                  </a:txBody>
                  <a:tcPr marL="112361" marR="112361" marT="56180" marB="56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500817"/>
                  </a:ext>
                </a:extLst>
              </a:tr>
              <a:tr h="361121">
                <a:tc>
                  <a:txBody>
                    <a:bodyPr/>
                    <a:lstStyle/>
                    <a:p>
                      <a:r>
                        <a:rPr lang="en-US" sz="1200" dirty="0">
                          <a:solidFill>
                            <a:schemeClr val="bg2">
                              <a:lumMod val="25000"/>
                            </a:schemeClr>
                          </a:solidFill>
                        </a:rPr>
                        <a:t>Langley City North</a:t>
                      </a:r>
                    </a:p>
                  </a:txBody>
                  <a:tcPr marL="112361" marR="112361" marT="56180" marB="56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bg2">
                              <a:lumMod val="25000"/>
                            </a:schemeClr>
                          </a:solidFill>
                        </a:rPr>
                        <a:t>68</a:t>
                      </a:r>
                    </a:p>
                  </a:txBody>
                  <a:tcPr marL="112361" marR="112361" marT="56180" marB="56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5266510"/>
                  </a:ext>
                </a:extLst>
              </a:tr>
              <a:tr h="361121">
                <a:tc>
                  <a:txBody>
                    <a:bodyPr/>
                    <a:lstStyle/>
                    <a:p>
                      <a:r>
                        <a:rPr lang="en-US" sz="1200" dirty="0">
                          <a:solidFill>
                            <a:schemeClr val="bg2">
                              <a:lumMod val="25000"/>
                            </a:schemeClr>
                          </a:solidFill>
                        </a:rPr>
                        <a:t>Langley City South</a:t>
                      </a:r>
                    </a:p>
                  </a:txBody>
                  <a:tcPr marL="112361" marR="112361" marT="56180" marB="56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bg2">
                              <a:lumMod val="25000"/>
                            </a:schemeClr>
                          </a:solidFill>
                        </a:rPr>
                        <a:t>23</a:t>
                      </a:r>
                    </a:p>
                  </a:txBody>
                  <a:tcPr marL="112361" marR="112361" marT="56180" marB="56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1128722"/>
                  </a:ext>
                </a:extLst>
              </a:tr>
              <a:tr h="361121">
                <a:tc>
                  <a:txBody>
                    <a:bodyPr/>
                    <a:lstStyle/>
                    <a:p>
                      <a:r>
                        <a:rPr lang="en-US" sz="1200" dirty="0">
                          <a:solidFill>
                            <a:schemeClr val="bg2">
                              <a:lumMod val="25000"/>
                            </a:schemeClr>
                          </a:solidFill>
                        </a:rPr>
                        <a:t>Murray</a:t>
                      </a:r>
                      <a:r>
                        <a:rPr lang="en-US" sz="1200" baseline="0" dirty="0">
                          <a:solidFill>
                            <a:schemeClr val="bg2">
                              <a:lumMod val="25000"/>
                            </a:schemeClr>
                          </a:solidFill>
                        </a:rPr>
                        <a:t>ville</a:t>
                      </a:r>
                    </a:p>
                  </a:txBody>
                  <a:tcPr marL="112361" marR="112361" marT="56180" marB="56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bg2">
                              <a:lumMod val="25000"/>
                            </a:schemeClr>
                          </a:solidFill>
                        </a:rPr>
                        <a:t>22</a:t>
                      </a:r>
                    </a:p>
                  </a:txBody>
                  <a:tcPr marL="112361" marR="112361" marT="56180" marB="56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2583982"/>
                  </a:ext>
                </a:extLst>
              </a:tr>
              <a:tr h="361121">
                <a:tc>
                  <a:txBody>
                    <a:bodyPr/>
                    <a:lstStyle/>
                    <a:p>
                      <a:r>
                        <a:rPr lang="en-US" sz="1200" dirty="0">
                          <a:solidFill>
                            <a:schemeClr val="bg2">
                              <a:lumMod val="25000"/>
                            </a:schemeClr>
                          </a:solidFill>
                        </a:rPr>
                        <a:t>Rural </a:t>
                      </a:r>
                      <a:r>
                        <a:rPr lang="en-US" sz="1200" dirty="0" err="1">
                          <a:solidFill>
                            <a:schemeClr val="bg2">
                              <a:lumMod val="25000"/>
                            </a:schemeClr>
                          </a:solidFill>
                        </a:rPr>
                        <a:t>Langely</a:t>
                      </a:r>
                      <a:endParaRPr lang="en-US" sz="1200" dirty="0">
                        <a:solidFill>
                          <a:schemeClr val="bg2">
                            <a:lumMod val="25000"/>
                          </a:schemeClr>
                        </a:solidFill>
                      </a:endParaRPr>
                    </a:p>
                  </a:txBody>
                  <a:tcPr marL="112361" marR="112361" marT="56180" marB="56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bg2">
                              <a:lumMod val="25000"/>
                            </a:schemeClr>
                          </a:solidFill>
                        </a:rPr>
                        <a:t>65</a:t>
                      </a:r>
                    </a:p>
                  </a:txBody>
                  <a:tcPr marL="112361" marR="112361" marT="56180" marB="56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255670"/>
                  </a:ext>
                </a:extLst>
              </a:tr>
              <a:tr h="361121">
                <a:tc>
                  <a:txBody>
                    <a:bodyPr/>
                    <a:lstStyle/>
                    <a:p>
                      <a:r>
                        <a:rPr lang="en-US" sz="1200" dirty="0">
                          <a:solidFill>
                            <a:schemeClr val="bg2">
                              <a:lumMod val="25000"/>
                            </a:schemeClr>
                          </a:solidFill>
                        </a:rPr>
                        <a:t>Walnut</a:t>
                      </a:r>
                      <a:r>
                        <a:rPr lang="en-US" sz="1200" baseline="0" dirty="0">
                          <a:solidFill>
                            <a:schemeClr val="bg2">
                              <a:lumMod val="25000"/>
                            </a:schemeClr>
                          </a:solidFill>
                        </a:rPr>
                        <a:t> Grove East</a:t>
                      </a:r>
                      <a:endParaRPr lang="en-US" sz="1200" dirty="0">
                        <a:solidFill>
                          <a:schemeClr val="bg2">
                            <a:lumMod val="25000"/>
                          </a:schemeClr>
                        </a:solidFill>
                      </a:endParaRPr>
                    </a:p>
                  </a:txBody>
                  <a:tcPr marL="112361" marR="112361" marT="56180" marB="56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bg2">
                              <a:lumMod val="25000"/>
                            </a:schemeClr>
                          </a:solidFill>
                        </a:rPr>
                        <a:t>38</a:t>
                      </a:r>
                    </a:p>
                  </a:txBody>
                  <a:tcPr marL="112361" marR="112361" marT="56180" marB="56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5247519"/>
                  </a:ext>
                </a:extLst>
              </a:tr>
              <a:tr h="361121">
                <a:tc>
                  <a:txBody>
                    <a:bodyPr/>
                    <a:lstStyle/>
                    <a:p>
                      <a:r>
                        <a:rPr lang="en-US" sz="1200" dirty="0">
                          <a:solidFill>
                            <a:schemeClr val="bg2">
                              <a:lumMod val="25000"/>
                            </a:schemeClr>
                          </a:solidFill>
                        </a:rPr>
                        <a:t>Walnut</a:t>
                      </a:r>
                      <a:r>
                        <a:rPr lang="en-US" sz="1200" baseline="0" dirty="0">
                          <a:solidFill>
                            <a:schemeClr val="bg2">
                              <a:lumMod val="25000"/>
                            </a:schemeClr>
                          </a:solidFill>
                        </a:rPr>
                        <a:t> Grove West</a:t>
                      </a:r>
                      <a:endParaRPr lang="en-US" sz="1200" dirty="0">
                        <a:solidFill>
                          <a:schemeClr val="bg2">
                            <a:lumMod val="25000"/>
                          </a:schemeClr>
                        </a:solidFill>
                      </a:endParaRPr>
                    </a:p>
                  </a:txBody>
                  <a:tcPr marL="112361" marR="112361" marT="56180" marB="56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bg2">
                              <a:lumMod val="25000"/>
                            </a:schemeClr>
                          </a:solidFill>
                        </a:rPr>
                        <a:t>28</a:t>
                      </a:r>
                    </a:p>
                  </a:txBody>
                  <a:tcPr marL="112361" marR="112361" marT="56180" marB="56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3521384"/>
                  </a:ext>
                </a:extLst>
              </a:tr>
              <a:tr h="361121">
                <a:tc>
                  <a:txBody>
                    <a:bodyPr/>
                    <a:lstStyle/>
                    <a:p>
                      <a:r>
                        <a:rPr lang="en-US" sz="1200" dirty="0">
                          <a:solidFill>
                            <a:schemeClr val="bg2">
                              <a:lumMod val="25000"/>
                            </a:schemeClr>
                          </a:solidFill>
                        </a:rPr>
                        <a:t>Willoughby</a:t>
                      </a:r>
                    </a:p>
                  </a:txBody>
                  <a:tcPr marL="112361" marR="112361" marT="56180" marB="56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bg2">
                              <a:lumMod val="25000"/>
                            </a:schemeClr>
                          </a:solidFill>
                        </a:rPr>
                        <a:t>138</a:t>
                      </a:r>
                    </a:p>
                  </a:txBody>
                  <a:tcPr marL="112361" marR="112361" marT="56180" marB="56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80489079"/>
                  </a:ext>
                </a:extLst>
              </a:tr>
            </a:tbl>
          </a:graphicData>
        </a:graphic>
      </p:graphicFrame>
      <p:sp>
        <p:nvSpPr>
          <p:cNvPr id="12" name="Oval 11"/>
          <p:cNvSpPr/>
          <p:nvPr/>
        </p:nvSpPr>
        <p:spPr>
          <a:xfrm>
            <a:off x="10545418" y="4979504"/>
            <a:ext cx="854766" cy="31919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4992756" y="4601246"/>
            <a:ext cx="749099" cy="33394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6096000" y="3160967"/>
            <a:ext cx="756269" cy="37887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
        <p:nvSpPr>
          <p:cNvPr id="15" name="Oval 14"/>
          <p:cNvSpPr/>
          <p:nvPr/>
        </p:nvSpPr>
        <p:spPr>
          <a:xfrm>
            <a:off x="10545416" y="3151028"/>
            <a:ext cx="805153" cy="3693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06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777572" y="763188"/>
            <a:ext cx="5743852" cy="1639956"/>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04849" y="2850046"/>
            <a:ext cx="5900928" cy="1622922"/>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32095" y="4919870"/>
            <a:ext cx="6359905" cy="1798982"/>
          </a:xfrm>
          <a:prstGeom prst="rect">
            <a:avLst/>
          </a:prstGeom>
        </p:spPr>
      </p:pic>
      <p:sp>
        <p:nvSpPr>
          <p:cNvPr id="7" name="Content Placeholder 1"/>
          <p:cNvSpPr txBox="1">
            <a:spLocks/>
          </p:cNvSpPr>
          <p:nvPr/>
        </p:nvSpPr>
        <p:spPr>
          <a:xfrm>
            <a:off x="7306408" y="1583166"/>
            <a:ext cx="4449338" cy="819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tx1">
                    <a:lumMod val="75000"/>
                    <a:lumOff val="25000"/>
                  </a:schemeClr>
                </a:solidFill>
              </a:rPr>
              <a:t>Note changing demographic </a:t>
            </a:r>
            <a:r>
              <a:rPr lang="en-US" sz="2400" dirty="0" err="1">
                <a:solidFill>
                  <a:schemeClr val="tx1">
                    <a:lumMod val="75000"/>
                    <a:lumOff val="25000"/>
                  </a:schemeClr>
                </a:solidFill>
              </a:rPr>
              <a:t>neighbourhood</a:t>
            </a:r>
            <a:r>
              <a:rPr lang="en-US" sz="2400" dirty="0">
                <a:solidFill>
                  <a:schemeClr val="tx1">
                    <a:lumMod val="75000"/>
                    <a:lumOff val="25000"/>
                  </a:schemeClr>
                </a:solidFill>
              </a:rPr>
              <a:t> profiles over time.</a:t>
            </a:r>
          </a:p>
        </p:txBody>
      </p:sp>
    </p:spTree>
    <p:extLst>
      <p:ext uri="{BB962C8B-B14F-4D97-AF65-F5344CB8AC3E}">
        <p14:creationId xmlns:p14="http://schemas.microsoft.com/office/powerpoint/2010/main" val="14593998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flipH="1">
            <a:off x="8385048" y="3814393"/>
            <a:ext cx="1586146" cy="193346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838200" y="1486578"/>
            <a:ext cx="10368516" cy="905183"/>
          </a:xfrm>
        </p:spPr>
        <p:txBody>
          <a:bodyPr/>
          <a:lstStyle/>
          <a:p>
            <a:pPr marL="0" indent="0">
              <a:buNone/>
            </a:pPr>
            <a:r>
              <a:rPr lang="en-US" dirty="0"/>
              <a:t>The amount of uncertainty increases as the number of children in a place decreases, so you need a larger difference to be meaningful</a:t>
            </a:r>
          </a:p>
        </p:txBody>
      </p:sp>
      <p:sp>
        <p:nvSpPr>
          <p:cNvPr id="2" name="Title 1"/>
          <p:cNvSpPr>
            <a:spLocks noGrp="1"/>
          </p:cNvSpPr>
          <p:nvPr>
            <p:ph type="title"/>
          </p:nvPr>
        </p:nvSpPr>
        <p:spPr/>
        <p:txBody>
          <a:bodyPr/>
          <a:lstStyle/>
          <a:p>
            <a:r>
              <a:rPr lang="en-US" dirty="0">
                <a:solidFill>
                  <a:schemeClr val="tx1">
                    <a:lumMod val="75000"/>
                    <a:lumOff val="25000"/>
                  </a:schemeClr>
                </a:solidFill>
              </a:rPr>
              <a:t>Meaningful Change</a:t>
            </a:r>
          </a:p>
        </p:txBody>
      </p:sp>
      <p:sp>
        <p:nvSpPr>
          <p:cNvPr id="29" name="Rectangle 28"/>
          <p:cNvSpPr/>
          <p:nvPr/>
        </p:nvSpPr>
        <p:spPr>
          <a:xfrm>
            <a:off x="2987039" y="3190048"/>
            <a:ext cx="21074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Smaller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children</a:t>
            </a:r>
          </a:p>
        </p:txBody>
      </p:sp>
      <p:sp>
        <p:nvSpPr>
          <p:cNvPr id="47" name="Rectangle 46"/>
          <p:cNvSpPr/>
          <p:nvPr/>
        </p:nvSpPr>
        <p:spPr>
          <a:xfrm>
            <a:off x="5316102" y="3073089"/>
            <a:ext cx="3012821"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larger</a:t>
            </a:r>
            <a:r>
              <a:rPr kumimoji="0" lang="en-US" sz="1800" b="0" i="0" u="none" strike="noStrike" kern="1200" cap="none" spc="0" normalizeH="0" baseline="0" noProof="0" dirty="0">
                <a:ln>
                  <a:noFill/>
                </a:ln>
                <a:solidFill>
                  <a:prstClr val="black"/>
                </a:solidFill>
                <a:effectLst/>
                <a:uLnTx/>
                <a:uFillTx/>
                <a:latin typeface="Calibri"/>
                <a:ea typeface="+mn-ea"/>
                <a:cs typeface="+mn-cs"/>
              </a:rPr>
              <a:t> amount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of difference needed to be meaningful</a:t>
            </a:r>
          </a:p>
        </p:txBody>
      </p:sp>
      <p:pic>
        <p:nvPicPr>
          <p:cNvPr id="16" name="Picture 15"/>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319280" y="4101237"/>
            <a:ext cx="1572271" cy="1226828"/>
          </a:xfrm>
          <a:prstGeom prst="rect">
            <a:avLst/>
          </a:prstGeom>
        </p:spPr>
      </p:pic>
      <p:pic>
        <p:nvPicPr>
          <p:cNvPr id="17" name="Picture 16"/>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555143" y="2938916"/>
            <a:ext cx="1100546" cy="829757"/>
          </a:xfrm>
          <a:prstGeom prst="rect">
            <a:avLst/>
          </a:prstGeom>
        </p:spPr>
      </p:pic>
      <p:cxnSp>
        <p:nvCxnSpPr>
          <p:cNvPr id="19" name="Straight Arrow Connector 18"/>
          <p:cNvCxnSpPr/>
          <p:nvPr/>
        </p:nvCxnSpPr>
        <p:spPr>
          <a:xfrm>
            <a:off x="5013989" y="3480529"/>
            <a:ext cx="245988"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1" name="Rectangle 20"/>
          <p:cNvSpPr/>
          <p:nvPr/>
        </p:nvSpPr>
        <p:spPr>
          <a:xfrm>
            <a:off x="2987039" y="4509554"/>
            <a:ext cx="21074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larger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children</a:t>
            </a:r>
          </a:p>
        </p:txBody>
      </p:sp>
      <p:sp>
        <p:nvSpPr>
          <p:cNvPr id="22" name="Rectangle 21"/>
          <p:cNvSpPr/>
          <p:nvPr/>
        </p:nvSpPr>
        <p:spPr>
          <a:xfrm>
            <a:off x="5316102" y="4392595"/>
            <a:ext cx="3012821"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smaller</a:t>
            </a:r>
            <a:r>
              <a:rPr kumimoji="0" lang="en-US" sz="1800" b="0" i="0" u="none" strike="noStrike" kern="1200" cap="none" spc="0" normalizeH="0" baseline="0" noProof="0" dirty="0">
                <a:ln>
                  <a:noFill/>
                </a:ln>
                <a:solidFill>
                  <a:prstClr val="black"/>
                </a:solidFill>
                <a:effectLst/>
                <a:uLnTx/>
                <a:uFillTx/>
                <a:latin typeface="Calibri"/>
                <a:ea typeface="+mn-ea"/>
                <a:cs typeface="+mn-cs"/>
              </a:rPr>
              <a:t> amount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of difference needed to be meaningful</a:t>
            </a:r>
          </a:p>
        </p:txBody>
      </p:sp>
      <p:cxnSp>
        <p:nvCxnSpPr>
          <p:cNvPr id="23" name="Straight Arrow Connector 22"/>
          <p:cNvCxnSpPr/>
          <p:nvPr/>
        </p:nvCxnSpPr>
        <p:spPr>
          <a:xfrm>
            <a:off x="5013989" y="4800035"/>
            <a:ext cx="245988"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pic>
        <p:nvPicPr>
          <p:cNvPr id="18"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8385048" y="2336363"/>
            <a:ext cx="1586146" cy="19334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84435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C2EEDF7-806E-494C-8DFD-3BFF5D0BE1D7}"/>
              </a:ext>
            </a:extLst>
          </p:cNvPr>
          <p:cNvPicPr>
            <a:picLocks noChangeAspect="1"/>
          </p:cNvPicPr>
          <p:nvPr/>
        </p:nvPicPr>
        <p:blipFill>
          <a:blip r:embed="rId3"/>
          <a:stretch>
            <a:fillRect/>
          </a:stretch>
        </p:blipFill>
        <p:spPr>
          <a:xfrm>
            <a:off x="5986072" y="884643"/>
            <a:ext cx="5591331" cy="560977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5803" y="5862146"/>
            <a:ext cx="1966130" cy="841321"/>
          </a:xfrm>
          <a:prstGeom prst="rect">
            <a:avLst/>
          </a:prstGeom>
        </p:spPr>
      </p:pic>
      <p:sp>
        <p:nvSpPr>
          <p:cNvPr id="6" name="Title 3"/>
          <p:cNvSpPr txBox="1">
            <a:spLocks/>
          </p:cNvSpPr>
          <p:nvPr/>
        </p:nvSpPr>
        <p:spPr>
          <a:xfrm>
            <a:off x="0" y="0"/>
            <a:ext cx="12192000" cy="1082351"/>
          </a:xfrm>
          <a:prstGeom prst="rect">
            <a:avLst/>
          </a:prstGeom>
          <a:noFill/>
          <a:ln>
            <a:solidFill>
              <a:schemeClr val="bg1">
                <a:lumMod val="50000"/>
                <a:lumOff val="50000"/>
              </a:schemeClr>
            </a:solidFill>
          </a:ln>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b="0" i="0" u="none" strike="noStrike" kern="1200" cap="none" spc="0" normalizeH="0" baseline="0" noProof="0" dirty="0">
                <a:ln>
                  <a:noFill/>
                </a:ln>
                <a:solidFill>
                  <a:schemeClr val="tx1">
                    <a:lumMod val="75000"/>
                    <a:lumOff val="25000"/>
                  </a:schemeClr>
                </a:solidFill>
                <a:effectLst/>
                <a:uLnTx/>
                <a:uFillTx/>
                <a:latin typeface="Calibri"/>
                <a:ea typeface="+mj-ea"/>
                <a:cs typeface="Arial" panose="020B0604020202020204" pitchFamily="34" charset="0"/>
              </a:rPr>
              <a:t>Contexts Influencing Child Development</a:t>
            </a:r>
          </a:p>
        </p:txBody>
      </p:sp>
      <p:pic>
        <p:nvPicPr>
          <p:cNvPr id="7" name="Picture 6">
            <a:extLst>
              <a:ext uri="{FF2B5EF4-FFF2-40B4-BE49-F238E27FC236}">
                <a16:creationId xmlns:a16="http://schemas.microsoft.com/office/drawing/2014/main" id="{B67A8ADE-AD26-CB38-D124-487BBD32A1E8}"/>
              </a:ext>
            </a:extLst>
          </p:cNvPr>
          <p:cNvPicPr>
            <a:picLocks noChangeAspect="1"/>
          </p:cNvPicPr>
          <p:nvPr/>
        </p:nvPicPr>
        <p:blipFill>
          <a:blip r:embed="rId5"/>
          <a:stretch>
            <a:fillRect/>
          </a:stretch>
        </p:blipFill>
        <p:spPr>
          <a:xfrm>
            <a:off x="880400" y="884643"/>
            <a:ext cx="5076689" cy="5133098"/>
          </a:xfrm>
          <a:prstGeom prst="rect">
            <a:avLst/>
          </a:prstGeom>
        </p:spPr>
      </p:pic>
    </p:spTree>
    <p:extLst>
      <p:ext uri="{BB962C8B-B14F-4D97-AF65-F5344CB8AC3E}">
        <p14:creationId xmlns:p14="http://schemas.microsoft.com/office/powerpoint/2010/main" val="806604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137506-A3CC-C02E-B808-9B97B5311440}"/>
              </a:ext>
            </a:extLst>
          </p:cNvPr>
          <p:cNvSpPr/>
          <p:nvPr/>
        </p:nvSpPr>
        <p:spPr>
          <a:xfrm>
            <a:off x="11702533" y="0"/>
            <a:ext cx="489467" cy="6858000"/>
          </a:xfrm>
          <a:prstGeom prst="rect">
            <a:avLst/>
          </a:prstGeom>
          <a:solidFill>
            <a:srgbClr val="7C6E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1A9C9C4F-DCB0-5692-3A68-1C6D7FF88572}"/>
              </a:ext>
            </a:extLst>
          </p:cNvPr>
          <p:cNvSpPr txBox="1"/>
          <p:nvPr/>
        </p:nvSpPr>
        <p:spPr>
          <a:xfrm rot="5400000">
            <a:off x="10730548" y="1154335"/>
            <a:ext cx="2432571" cy="369332"/>
          </a:xfrm>
          <a:prstGeom prst="rect">
            <a:avLst/>
          </a:prstGeom>
          <a:noFill/>
        </p:spPr>
        <p:txBody>
          <a:bodyPr wrap="square" rtlCol="0">
            <a:spAutoFit/>
          </a:bodyPr>
          <a:lstStyle/>
          <a:p>
            <a:r>
              <a:rPr lang="en-US" dirty="0">
                <a:solidFill>
                  <a:schemeClr val="bg1"/>
                </a:solidFill>
              </a:rPr>
              <a:t>Example Slide</a:t>
            </a:r>
          </a:p>
        </p:txBody>
      </p:sp>
      <p:sp>
        <p:nvSpPr>
          <p:cNvPr id="7" name="Content Placeholder 1"/>
          <p:cNvSpPr txBox="1">
            <a:spLocks/>
          </p:cNvSpPr>
          <p:nvPr/>
        </p:nvSpPr>
        <p:spPr>
          <a:xfrm>
            <a:off x="7462201" y="1264350"/>
            <a:ext cx="3712822" cy="1135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tx1">
                    <a:lumMod val="75000"/>
                    <a:lumOff val="25000"/>
                  </a:schemeClr>
                </a:solidFill>
              </a:rPr>
              <a:t>Note different trends over time for sub-regions.</a:t>
            </a:r>
          </a:p>
        </p:txBody>
      </p:sp>
      <p:sp>
        <p:nvSpPr>
          <p:cNvPr id="9" name="TextBox 8"/>
          <p:cNvSpPr txBox="1"/>
          <p:nvPr/>
        </p:nvSpPr>
        <p:spPr>
          <a:xfrm>
            <a:off x="342658" y="250551"/>
            <a:ext cx="44137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75000"/>
                    <a:lumOff val="25000"/>
                  </a:schemeClr>
                </a:solidFill>
                <a:latin typeface="Calibri" panose="020F0502020204030204"/>
              </a:rPr>
              <a:t>A </a:t>
            </a:r>
            <a:r>
              <a:rPr lang="en-US" sz="2000" dirty="0" err="1">
                <a:solidFill>
                  <a:schemeClr val="tx1">
                    <a:lumMod val="75000"/>
                    <a:lumOff val="25000"/>
                  </a:schemeClr>
                </a:solidFill>
                <a:latin typeface="Calibri" panose="020F0502020204030204"/>
              </a:rPr>
              <a:t>neighbourhood</a:t>
            </a:r>
            <a:r>
              <a:rPr lang="en-US" sz="2000" dirty="0">
                <a:solidFill>
                  <a:schemeClr val="tx1">
                    <a:lumMod val="75000"/>
                    <a:lumOff val="25000"/>
                  </a:schemeClr>
                </a:solidFill>
                <a:latin typeface="Calibri" panose="020F0502020204030204"/>
              </a:rPr>
              <a:t> with vulnerability rates consistently below school district rates.</a:t>
            </a:r>
            <a:endParaRPr kumimoji="0" lang="en-US" sz="2000" b="0" i="0" u="none" strike="noStrike" kern="1200" cap="none" spc="0" normalizeH="0" baseline="0" noProof="0" dirty="0">
              <a:ln>
                <a:noFill/>
              </a:ln>
              <a:solidFill>
                <a:schemeClr val="tx1">
                  <a:lumMod val="75000"/>
                  <a:lumOff val="25000"/>
                </a:schemeClr>
              </a:solidFill>
              <a:effectLst/>
              <a:uLnTx/>
              <a:uFillTx/>
              <a:latin typeface="Calibri" panose="020F0502020204030204"/>
            </a:endParaRPr>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706" y="4080267"/>
            <a:ext cx="6002987" cy="230081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8755" y="918681"/>
            <a:ext cx="5609122" cy="2149859"/>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89014" y="4080267"/>
            <a:ext cx="6002986" cy="2300819"/>
          </a:xfrm>
          <a:prstGeom prst="rect">
            <a:avLst/>
          </a:prstGeom>
        </p:spPr>
      </p:pic>
      <p:sp>
        <p:nvSpPr>
          <p:cNvPr id="10" name="TextBox 9"/>
          <p:cNvSpPr txBox="1"/>
          <p:nvPr/>
        </p:nvSpPr>
        <p:spPr>
          <a:xfrm>
            <a:off x="188755" y="3442361"/>
            <a:ext cx="44137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75000"/>
                    <a:lumOff val="25000"/>
                  </a:schemeClr>
                </a:solidFill>
                <a:latin typeface="Calibri" panose="020F0502020204030204"/>
              </a:rPr>
              <a:t>A </a:t>
            </a:r>
            <a:r>
              <a:rPr lang="en-US" sz="2000" dirty="0" err="1">
                <a:solidFill>
                  <a:schemeClr val="tx1">
                    <a:lumMod val="75000"/>
                    <a:lumOff val="25000"/>
                  </a:schemeClr>
                </a:solidFill>
                <a:latin typeface="Calibri" panose="020F0502020204030204"/>
              </a:rPr>
              <a:t>neighbourhood</a:t>
            </a:r>
            <a:r>
              <a:rPr lang="en-US" sz="2000" dirty="0">
                <a:solidFill>
                  <a:schemeClr val="tx1">
                    <a:lumMod val="75000"/>
                    <a:lumOff val="25000"/>
                  </a:schemeClr>
                </a:solidFill>
                <a:latin typeface="Calibri" panose="020F0502020204030204"/>
              </a:rPr>
              <a:t> with vulnerability rates consistently above school district rates.</a:t>
            </a:r>
            <a:endParaRPr kumimoji="0" lang="en-US" sz="2000" b="0" i="0" u="none" strike="noStrike" kern="1200" cap="none" spc="0" normalizeH="0" baseline="0" noProof="0" dirty="0">
              <a:ln>
                <a:noFill/>
              </a:ln>
              <a:solidFill>
                <a:schemeClr val="tx1">
                  <a:lumMod val="75000"/>
                  <a:lumOff val="25000"/>
                </a:schemeClr>
              </a:solidFill>
              <a:effectLst/>
              <a:uLnTx/>
              <a:uFillTx/>
              <a:latin typeface="Calibri" panose="020F0502020204030204"/>
            </a:endParaRPr>
          </a:p>
        </p:txBody>
      </p:sp>
      <p:sp>
        <p:nvSpPr>
          <p:cNvPr id="11" name="TextBox 10"/>
          <p:cNvSpPr txBox="1"/>
          <p:nvPr/>
        </p:nvSpPr>
        <p:spPr>
          <a:xfrm>
            <a:off x="6707100" y="3442361"/>
            <a:ext cx="44137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75000"/>
                    <a:lumOff val="25000"/>
                  </a:schemeClr>
                </a:solidFill>
                <a:latin typeface="Calibri" panose="020F0502020204030204"/>
              </a:rPr>
              <a:t>A </a:t>
            </a:r>
            <a:r>
              <a:rPr lang="en-US" sz="2000" dirty="0" err="1">
                <a:solidFill>
                  <a:schemeClr val="tx1">
                    <a:lumMod val="75000"/>
                    <a:lumOff val="25000"/>
                  </a:schemeClr>
                </a:solidFill>
                <a:latin typeface="Calibri" panose="020F0502020204030204"/>
              </a:rPr>
              <a:t>neighbourhoodwith</a:t>
            </a:r>
            <a:r>
              <a:rPr lang="en-US" sz="2000" dirty="0">
                <a:solidFill>
                  <a:schemeClr val="tx1">
                    <a:lumMod val="75000"/>
                    <a:lumOff val="25000"/>
                  </a:schemeClr>
                </a:solidFill>
                <a:latin typeface="Calibri" panose="020F0502020204030204"/>
              </a:rPr>
              <a:t> changing patterns over time.</a:t>
            </a:r>
            <a:endParaRPr kumimoji="0" lang="en-US" sz="2000" b="0" i="0" u="none" strike="noStrike" kern="1200" cap="none" spc="0" normalizeH="0" baseline="0" noProof="0" dirty="0">
              <a:ln>
                <a:noFill/>
              </a:ln>
              <a:solidFill>
                <a:schemeClr val="tx1">
                  <a:lumMod val="75000"/>
                  <a:lumOff val="25000"/>
                </a:schemeClr>
              </a:solidFill>
              <a:effectLst/>
              <a:uLnTx/>
              <a:uFillTx/>
              <a:latin typeface="Calibri" panose="020F0502020204030204"/>
            </a:endParaRPr>
          </a:p>
        </p:txBody>
      </p:sp>
    </p:spTree>
    <p:extLst>
      <p:ext uri="{BB962C8B-B14F-4D97-AF65-F5344CB8AC3E}">
        <p14:creationId xmlns:p14="http://schemas.microsoft.com/office/powerpoint/2010/main" val="219211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731" y="1114597"/>
            <a:ext cx="5657850" cy="5514975"/>
          </a:xfrm>
          <a:prstGeom prst="rect">
            <a:avLst/>
          </a:prstGeom>
        </p:spPr>
      </p:pic>
      <p:sp>
        <p:nvSpPr>
          <p:cNvPr id="6" name="Title 3"/>
          <p:cNvSpPr txBox="1">
            <a:spLocks/>
          </p:cNvSpPr>
          <p:nvPr/>
        </p:nvSpPr>
        <p:spPr>
          <a:xfrm>
            <a:off x="1470521" y="67766"/>
            <a:ext cx="10393819" cy="1046831"/>
          </a:xfrm>
          <a:prstGeom prst="rect">
            <a:avLst/>
          </a:prstGeom>
          <a:no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400" cap="none" dirty="0">
                <a:solidFill>
                  <a:schemeClr val="tx1">
                    <a:lumMod val="75000"/>
                    <a:lumOff val="25000"/>
                  </a:schemeClr>
                </a:solidFill>
                <a:latin typeface="Calibri" panose="020F0502020204030204" pitchFamily="34" charset="0"/>
                <a:cs typeface="Calibri" panose="020F0502020204030204" pitchFamily="34" charset="0"/>
              </a:rPr>
              <a:t>SD73 Kamloops/Thompson, Wave 8 </a:t>
            </a:r>
            <a:r>
              <a:rPr lang="en-US" sz="2400" cap="none" dirty="0" err="1">
                <a:solidFill>
                  <a:schemeClr val="tx1">
                    <a:lumMod val="75000"/>
                    <a:lumOff val="25000"/>
                  </a:schemeClr>
                </a:solidFill>
                <a:latin typeface="Calibri" panose="020F0502020204030204" pitchFamily="34" charset="0"/>
                <a:cs typeface="Calibri" panose="020F0502020204030204" pitchFamily="34" charset="0"/>
              </a:rPr>
              <a:t>Neighbourhood</a:t>
            </a:r>
            <a:r>
              <a:rPr lang="en-US" sz="2400" cap="none" dirty="0">
                <a:solidFill>
                  <a:schemeClr val="tx1">
                    <a:lumMod val="75000"/>
                    <a:lumOff val="25000"/>
                  </a:schemeClr>
                </a:solidFill>
                <a:latin typeface="Calibri" panose="020F0502020204030204" pitchFamily="34" charset="0"/>
                <a:cs typeface="Calibri" panose="020F0502020204030204" pitchFamily="34" charset="0"/>
              </a:rPr>
              <a:t> Vulnerability Rates, </a:t>
            </a:r>
          </a:p>
          <a:p>
            <a:r>
              <a:rPr lang="en-US" sz="2400" cap="none" dirty="0">
                <a:solidFill>
                  <a:schemeClr val="tx1">
                    <a:lumMod val="75000"/>
                    <a:lumOff val="25000"/>
                  </a:schemeClr>
                </a:solidFill>
                <a:latin typeface="Calibri" panose="020F0502020204030204" pitchFamily="34" charset="0"/>
                <a:cs typeface="Calibri" panose="020F0502020204030204" pitchFamily="34" charset="0"/>
              </a:rPr>
              <a:t>Emotional Maturity Scale</a:t>
            </a:r>
          </a:p>
        </p:txBody>
      </p:sp>
      <p:pic>
        <p:nvPicPr>
          <p:cNvPr id="7" name="Picture 6">
            <a:extLst>
              <a:ext uri="{FF2B5EF4-FFF2-40B4-BE49-F238E27FC236}">
                <a16:creationId xmlns:a16="http://schemas.microsoft.com/office/drawing/2014/main" id="{8015CFD0-BE35-DEFB-A938-18A1E9F3E9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2278" y="198120"/>
            <a:ext cx="977769" cy="462149"/>
          </a:xfrm>
          <a:prstGeom prst="rect">
            <a:avLst/>
          </a:prstGeom>
        </p:spPr>
      </p:pic>
      <p:pic>
        <p:nvPicPr>
          <p:cNvPr id="10" name="Content Placeholder 9">
            <a:extLst>
              <a:ext uri="{FF2B5EF4-FFF2-40B4-BE49-F238E27FC236}">
                <a16:creationId xmlns:a16="http://schemas.microsoft.com/office/drawing/2014/main" id="{9B3B4EB0-F852-B1ED-55B3-7FE004197011}"/>
              </a:ext>
            </a:extLst>
          </p:cNvPr>
          <p:cNvPicPr>
            <a:picLocks noGrp="1" noChangeAspect="1"/>
          </p:cNvPicPr>
          <p:nvPr>
            <p:ph idx="1"/>
          </p:nvPr>
        </p:nvPicPr>
        <p:blipFill rotWithShape="1">
          <a:blip r:embed="rId5" cstate="print">
            <a:extLst>
              <a:ext uri="{28A0092B-C50C-407E-A947-70E740481C1C}">
                <a14:useLocalDpi xmlns:a14="http://schemas.microsoft.com/office/drawing/2010/main"/>
              </a:ext>
            </a:extLst>
          </a:blip>
          <a:srcRect/>
          <a:stretch/>
        </p:blipFill>
        <p:spPr>
          <a:xfrm>
            <a:off x="5506277" y="2161428"/>
            <a:ext cx="6099644" cy="3236731"/>
          </a:xfrm>
        </p:spPr>
      </p:pic>
      <p:sp>
        <p:nvSpPr>
          <p:cNvPr id="13" name="Rectangle 12">
            <a:extLst>
              <a:ext uri="{FF2B5EF4-FFF2-40B4-BE49-F238E27FC236}">
                <a16:creationId xmlns:a16="http://schemas.microsoft.com/office/drawing/2014/main" id="{2FF9F654-EDFA-C179-B874-F8B8DEF799D7}"/>
              </a:ext>
            </a:extLst>
          </p:cNvPr>
          <p:cNvSpPr/>
          <p:nvPr/>
        </p:nvSpPr>
        <p:spPr>
          <a:xfrm>
            <a:off x="11702533" y="0"/>
            <a:ext cx="489467" cy="6858000"/>
          </a:xfrm>
          <a:prstGeom prst="rect">
            <a:avLst/>
          </a:prstGeom>
          <a:solidFill>
            <a:srgbClr val="7C6E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C147A282-B125-E13E-228C-DBDAA0E2ED4D}"/>
              </a:ext>
            </a:extLst>
          </p:cNvPr>
          <p:cNvSpPr txBox="1"/>
          <p:nvPr/>
        </p:nvSpPr>
        <p:spPr>
          <a:xfrm rot="5400000">
            <a:off x="9189346" y="2695539"/>
            <a:ext cx="5514976" cy="369332"/>
          </a:xfrm>
          <a:prstGeom prst="rect">
            <a:avLst/>
          </a:prstGeom>
          <a:noFill/>
        </p:spPr>
        <p:txBody>
          <a:bodyPr wrap="square" rtlCol="0">
            <a:spAutoFit/>
          </a:bodyPr>
          <a:lstStyle/>
          <a:p>
            <a:r>
              <a:rPr lang="en-US" dirty="0">
                <a:solidFill>
                  <a:schemeClr val="bg1"/>
                </a:solidFill>
              </a:rPr>
              <a:t>Example Slide, Explore within Area Module, Scale Level</a:t>
            </a:r>
          </a:p>
        </p:txBody>
      </p:sp>
    </p:spTree>
    <p:extLst>
      <p:ext uri="{BB962C8B-B14F-4D97-AF65-F5344CB8AC3E}">
        <p14:creationId xmlns:p14="http://schemas.microsoft.com/office/powerpoint/2010/main" val="967963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B09AC25-881A-2974-3033-54E73A00624F}"/>
              </a:ext>
            </a:extLst>
          </p:cNvPr>
          <p:cNvGrpSpPr/>
          <p:nvPr/>
        </p:nvGrpSpPr>
        <p:grpSpPr>
          <a:xfrm>
            <a:off x="5819086" y="388589"/>
            <a:ext cx="5781260" cy="5635268"/>
            <a:chOff x="6078747" y="385295"/>
            <a:chExt cx="5781260" cy="5635268"/>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78747" y="385295"/>
              <a:ext cx="5781260" cy="5635268"/>
            </a:xfrm>
            <a:prstGeom prst="rect">
              <a:avLst/>
            </a:prstGeom>
          </p:spPr>
        </p:pic>
        <p:sp>
          <p:nvSpPr>
            <p:cNvPr id="3" name="Oval 2">
              <a:extLst>
                <a:ext uri="{FF2B5EF4-FFF2-40B4-BE49-F238E27FC236}">
                  <a16:creationId xmlns:a16="http://schemas.microsoft.com/office/drawing/2014/main" id="{A045CF9D-809E-85FA-3119-656E9B1EB7FA}"/>
                </a:ext>
              </a:extLst>
            </p:cNvPr>
            <p:cNvSpPr/>
            <p:nvPr/>
          </p:nvSpPr>
          <p:spPr>
            <a:xfrm>
              <a:off x="6344477" y="881366"/>
              <a:ext cx="528705" cy="89614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r="4279"/>
          <a:stretch/>
        </p:blipFill>
        <p:spPr>
          <a:xfrm>
            <a:off x="380875" y="385294"/>
            <a:ext cx="5533854" cy="5635269"/>
          </a:xfrm>
          <a:prstGeom prst="rect">
            <a:avLst/>
          </a:prstGeom>
        </p:spPr>
      </p:pic>
      <p:sp>
        <p:nvSpPr>
          <p:cNvPr id="2" name="Oval 1">
            <a:extLst>
              <a:ext uri="{FF2B5EF4-FFF2-40B4-BE49-F238E27FC236}">
                <a16:creationId xmlns:a16="http://schemas.microsoft.com/office/drawing/2014/main" id="{C6BA53BA-7E7B-0E07-8B03-C9BFD656AC2E}"/>
              </a:ext>
            </a:extLst>
          </p:cNvPr>
          <p:cNvSpPr/>
          <p:nvPr/>
        </p:nvSpPr>
        <p:spPr>
          <a:xfrm>
            <a:off x="646605" y="837437"/>
            <a:ext cx="528705" cy="89614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0BFF771-59EF-E2B7-8D4E-237C466976C6}"/>
              </a:ext>
            </a:extLst>
          </p:cNvPr>
          <p:cNvSpPr/>
          <p:nvPr/>
        </p:nvSpPr>
        <p:spPr>
          <a:xfrm>
            <a:off x="11702533" y="0"/>
            <a:ext cx="489467" cy="6858000"/>
          </a:xfrm>
          <a:prstGeom prst="rect">
            <a:avLst/>
          </a:prstGeom>
          <a:solidFill>
            <a:srgbClr val="7C6E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D6F23E4D-277F-0423-FC0F-2A2CFF9DFC11}"/>
              </a:ext>
            </a:extLst>
          </p:cNvPr>
          <p:cNvSpPr txBox="1"/>
          <p:nvPr/>
        </p:nvSpPr>
        <p:spPr>
          <a:xfrm rot="5400000">
            <a:off x="9394387" y="2490495"/>
            <a:ext cx="5104892" cy="369332"/>
          </a:xfrm>
          <a:prstGeom prst="rect">
            <a:avLst/>
          </a:prstGeom>
          <a:noFill/>
        </p:spPr>
        <p:txBody>
          <a:bodyPr wrap="square" rtlCol="0">
            <a:spAutoFit/>
          </a:bodyPr>
          <a:lstStyle/>
          <a:p>
            <a:r>
              <a:rPr lang="en-US" dirty="0">
                <a:solidFill>
                  <a:schemeClr val="bg1"/>
                </a:solidFill>
              </a:rPr>
              <a:t>Example Slide, Map Zoom Feature</a:t>
            </a:r>
          </a:p>
        </p:txBody>
      </p:sp>
    </p:spTree>
    <p:extLst>
      <p:ext uri="{BB962C8B-B14F-4D97-AF65-F5344CB8AC3E}">
        <p14:creationId xmlns:p14="http://schemas.microsoft.com/office/powerpoint/2010/main" val="19224754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49686"/>
            <a:ext cx="10515600" cy="3478742"/>
          </a:xfrm>
        </p:spPr>
        <p:txBody>
          <a:bodyPr>
            <a:noAutofit/>
          </a:bodyPr>
          <a:lstStyle/>
          <a:p>
            <a:br>
              <a:rPr lang="en-US" dirty="0">
                <a:latin typeface="+mn-lt"/>
              </a:rPr>
            </a:br>
            <a:endParaRPr lang="en-US" dirty="0">
              <a:latin typeface="+mn-lt"/>
            </a:endParaRPr>
          </a:p>
        </p:txBody>
      </p:sp>
      <p:sp>
        <p:nvSpPr>
          <p:cNvPr id="3" name="Rectangle 2"/>
          <p:cNvSpPr/>
          <p:nvPr/>
        </p:nvSpPr>
        <p:spPr>
          <a:xfrm>
            <a:off x="0" y="384588"/>
            <a:ext cx="12192000" cy="1001104"/>
          </a:xfrm>
          <a:prstGeom prst="rect">
            <a:avLst/>
          </a:prstGeom>
          <a:solidFill>
            <a:srgbClr val="7C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a:rPr>
              <a:t>	               </a:t>
            </a:r>
            <a:r>
              <a:rPr kumimoji="0" lang="en-US" sz="3600" b="0" i="0" u="none" strike="noStrike" kern="1200" cap="none" spc="0" normalizeH="0" baseline="0" noProof="0" dirty="0">
                <a:ln>
                  <a:noFill/>
                </a:ln>
                <a:solidFill>
                  <a:prstClr val="white"/>
                </a:solidFill>
                <a:effectLst/>
                <a:uLnTx/>
                <a:uFillTx/>
                <a:latin typeface="Calibri"/>
              </a:rPr>
              <a:t>Highlight 7: </a:t>
            </a:r>
            <a:r>
              <a:rPr lang="en-US" sz="3600" noProof="0" dirty="0">
                <a:solidFill>
                  <a:prstClr val="white"/>
                </a:solidFill>
                <a:latin typeface="Calibri"/>
              </a:rPr>
              <a:t>Sub-Region (</a:t>
            </a:r>
            <a:r>
              <a:rPr lang="en-US" sz="3600" noProof="0" dirty="0" err="1">
                <a:solidFill>
                  <a:prstClr val="white"/>
                </a:solidFill>
                <a:latin typeface="Calibri"/>
              </a:rPr>
              <a:t>Neighbourhood</a:t>
            </a:r>
            <a:r>
              <a:rPr lang="en-US" sz="3600" noProof="0" dirty="0">
                <a:solidFill>
                  <a:prstClr val="white"/>
                </a:solidFill>
                <a:latin typeface="Calibri"/>
              </a:rPr>
              <a:t>) Trends</a:t>
            </a:r>
            <a:endParaRPr kumimoji="0" lang="en-US" sz="3600" b="0" i="0" u="none" strike="noStrike" kern="1200" cap="none" spc="0" normalizeH="0" baseline="0" noProof="0" dirty="0">
              <a:ln>
                <a:noFill/>
              </a:ln>
              <a:solidFill>
                <a:prstClr val="white"/>
              </a:solidFill>
              <a:effectLst/>
              <a:uLnTx/>
              <a:uFillTx/>
              <a:latin typeface="Calibri"/>
            </a:endParaRPr>
          </a:p>
        </p:txBody>
      </p:sp>
      <p:sp>
        <p:nvSpPr>
          <p:cNvPr id="5" name="Title 1"/>
          <p:cNvSpPr txBox="1">
            <a:spLocks/>
          </p:cNvSpPr>
          <p:nvPr/>
        </p:nvSpPr>
        <p:spPr>
          <a:xfrm>
            <a:off x="530706" y="1487512"/>
            <a:ext cx="10823095" cy="4578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Light"/>
              <a:ea typeface="+mj-ea"/>
              <a:cs typeface="+mj-cs"/>
            </a:endParaRPr>
          </a:p>
        </p:txBody>
      </p:sp>
      <p:sp>
        <p:nvSpPr>
          <p:cNvPr id="6" name="Title 1"/>
          <p:cNvSpPr txBox="1">
            <a:spLocks/>
          </p:cNvSpPr>
          <p:nvPr/>
        </p:nvSpPr>
        <p:spPr>
          <a:xfrm>
            <a:off x="990600" y="2713680"/>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7" name="Title 1"/>
          <p:cNvSpPr txBox="1">
            <a:spLocks/>
          </p:cNvSpPr>
          <p:nvPr/>
        </p:nvSpPr>
        <p:spPr>
          <a:xfrm>
            <a:off x="863600" y="1923774"/>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grpSp>
        <p:nvGrpSpPr>
          <p:cNvPr id="11" name="Group 10">
            <a:extLst>
              <a:ext uri="{FF2B5EF4-FFF2-40B4-BE49-F238E27FC236}">
                <a16:creationId xmlns:a16="http://schemas.microsoft.com/office/drawing/2014/main" id="{4B0CFA9D-E088-250F-FF1E-039F4BD4F6B8}"/>
              </a:ext>
            </a:extLst>
          </p:cNvPr>
          <p:cNvGrpSpPr/>
          <p:nvPr/>
        </p:nvGrpSpPr>
        <p:grpSpPr>
          <a:xfrm>
            <a:off x="0" y="384588"/>
            <a:ext cx="2379518" cy="1001104"/>
            <a:chOff x="5062151" y="557372"/>
            <a:chExt cx="2063579" cy="864973"/>
          </a:xfrm>
        </p:grpSpPr>
        <p:sp>
          <p:nvSpPr>
            <p:cNvPr id="12" name="Rectangle 11">
              <a:extLst>
                <a:ext uri="{FF2B5EF4-FFF2-40B4-BE49-F238E27FC236}">
                  <a16:creationId xmlns:a16="http://schemas.microsoft.com/office/drawing/2014/main" id="{B0608CB5-5F03-4C22-1303-E23362C86DA8}"/>
                </a:ext>
              </a:extLst>
            </p:cNvPr>
            <p:cNvSpPr/>
            <p:nvPr/>
          </p:nvSpPr>
          <p:spPr>
            <a:xfrm>
              <a:off x="5062151" y="557372"/>
              <a:ext cx="2063579" cy="864973"/>
            </a:xfrm>
            <a:prstGeom prst="rect">
              <a:avLst/>
            </a:prstGeom>
            <a:solidFill>
              <a:srgbClr val="DE1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B56AA23-D43E-F274-D692-5645BA48C0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08718" y="760515"/>
              <a:ext cx="970445" cy="458687"/>
            </a:xfrm>
            <a:prstGeom prst="rect">
              <a:avLst/>
            </a:prstGeom>
          </p:spPr>
        </p:pic>
      </p:grpSp>
      <p:sp>
        <p:nvSpPr>
          <p:cNvPr id="10" name="Title 1"/>
          <p:cNvSpPr txBox="1">
            <a:spLocks/>
          </p:cNvSpPr>
          <p:nvPr/>
        </p:nvSpPr>
        <p:spPr>
          <a:xfrm>
            <a:off x="990600" y="1762435"/>
            <a:ext cx="10515600" cy="38014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defRPr/>
            </a:pPr>
            <a:r>
              <a:rPr lang="en-US" sz="4000" dirty="0">
                <a:solidFill>
                  <a:prstClr val="black"/>
                </a:solidFill>
                <a:latin typeface="Calibri"/>
              </a:rPr>
              <a:t>Exploring variability in vulnerability rates within the sub-regions/</a:t>
            </a:r>
            <a:r>
              <a:rPr lang="en-US" sz="4000" dirty="0" err="1">
                <a:solidFill>
                  <a:prstClr val="black"/>
                </a:solidFill>
                <a:latin typeface="Calibri"/>
              </a:rPr>
              <a:t>neighbourhoods</a:t>
            </a:r>
            <a:r>
              <a:rPr lang="en-US" sz="4000" dirty="0">
                <a:solidFill>
                  <a:prstClr val="black"/>
                </a:solidFill>
                <a:latin typeface="Calibri"/>
              </a:rPr>
              <a:t> of  </a:t>
            </a:r>
          </a:p>
          <a:p>
            <a:pPr lvl="0" algn="ctr">
              <a:lnSpc>
                <a:spcPct val="100000"/>
              </a:lnSpc>
              <a:spcBef>
                <a:spcPts val="0"/>
              </a:spcBef>
              <a:defRPr/>
            </a:pPr>
            <a:r>
              <a:rPr lang="en-US" sz="4000" dirty="0">
                <a:solidFill>
                  <a:prstClr val="black"/>
                </a:solidFill>
                <a:latin typeface="Calibri"/>
              </a:rPr>
              <a:t>[Boundary name].</a:t>
            </a:r>
          </a:p>
        </p:txBody>
      </p:sp>
    </p:spTree>
    <p:extLst>
      <p:ext uri="{BB962C8B-B14F-4D97-AF65-F5344CB8AC3E}">
        <p14:creationId xmlns:p14="http://schemas.microsoft.com/office/powerpoint/2010/main" val="20690675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E6A2316-CFB6-44E8-F353-7C45E149F781}"/>
              </a:ext>
            </a:extLst>
          </p:cNvPr>
          <p:cNvPicPr>
            <a:picLocks noChangeAspect="1"/>
          </p:cNvPicPr>
          <p:nvPr/>
        </p:nvPicPr>
        <p:blipFill>
          <a:blip r:embed="rId3"/>
          <a:stretch>
            <a:fillRect/>
          </a:stretch>
        </p:blipFill>
        <p:spPr>
          <a:xfrm>
            <a:off x="3160643" y="4019623"/>
            <a:ext cx="4401932" cy="483139"/>
          </a:xfrm>
          <a:prstGeom prst="rect">
            <a:avLst/>
          </a:prstGeom>
        </p:spPr>
      </p:pic>
      <p:sp>
        <p:nvSpPr>
          <p:cNvPr id="6" name="Title 3"/>
          <p:cNvSpPr txBox="1">
            <a:spLocks/>
          </p:cNvSpPr>
          <p:nvPr/>
        </p:nvSpPr>
        <p:spPr>
          <a:xfrm>
            <a:off x="1470521" y="67766"/>
            <a:ext cx="10393819" cy="1046831"/>
          </a:xfrm>
          <a:prstGeom prst="rect">
            <a:avLst/>
          </a:prstGeom>
          <a:no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2800" cap="none" dirty="0">
                <a:solidFill>
                  <a:schemeClr val="tx1">
                    <a:lumMod val="75000"/>
                    <a:lumOff val="25000"/>
                  </a:schemeClr>
                </a:solidFill>
                <a:latin typeface="Calibri" panose="020F0502020204030204" pitchFamily="34" charset="0"/>
                <a:cs typeface="Calibri" panose="020F0502020204030204" pitchFamily="34" charset="0"/>
              </a:rPr>
              <a:t>[Boundary name], Sub-region Vulnerability Rates, </a:t>
            </a:r>
          </a:p>
          <a:p>
            <a:r>
              <a:rPr lang="en-US" sz="2800" cap="none" dirty="0">
                <a:solidFill>
                  <a:schemeClr val="tx1">
                    <a:lumMod val="75000"/>
                    <a:lumOff val="25000"/>
                  </a:schemeClr>
                </a:solidFill>
                <a:latin typeface="Calibri" panose="020F0502020204030204" pitchFamily="34" charset="0"/>
                <a:cs typeface="Calibri" panose="020F0502020204030204" pitchFamily="34" charset="0"/>
              </a:rPr>
              <a:t>[Scale name]</a:t>
            </a:r>
          </a:p>
        </p:txBody>
      </p:sp>
      <p:pic>
        <p:nvPicPr>
          <p:cNvPr id="7" name="Picture 6">
            <a:extLst>
              <a:ext uri="{FF2B5EF4-FFF2-40B4-BE49-F238E27FC236}">
                <a16:creationId xmlns:a16="http://schemas.microsoft.com/office/drawing/2014/main" id="{8015CFD0-BE35-DEFB-A938-18A1E9F3E9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2278" y="198120"/>
            <a:ext cx="977769" cy="462149"/>
          </a:xfrm>
          <a:prstGeom prst="rect">
            <a:avLst/>
          </a:prstGeom>
        </p:spPr>
      </p:pic>
      <p:sp>
        <p:nvSpPr>
          <p:cNvPr id="8" name="Content Placeholder 1"/>
          <p:cNvSpPr txBox="1">
            <a:spLocks/>
          </p:cNvSpPr>
          <p:nvPr/>
        </p:nvSpPr>
        <p:spPr>
          <a:xfrm>
            <a:off x="6827832" y="4484211"/>
            <a:ext cx="366422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pSp>
        <p:nvGrpSpPr>
          <p:cNvPr id="5" name="Group 4">
            <a:extLst>
              <a:ext uri="{FF2B5EF4-FFF2-40B4-BE49-F238E27FC236}">
                <a16:creationId xmlns:a16="http://schemas.microsoft.com/office/drawing/2014/main" id="{EE183539-5198-0F71-C9A5-6D3DD31C6295}"/>
              </a:ext>
            </a:extLst>
          </p:cNvPr>
          <p:cNvGrpSpPr/>
          <p:nvPr/>
        </p:nvGrpSpPr>
        <p:grpSpPr>
          <a:xfrm>
            <a:off x="1081552" y="1836377"/>
            <a:ext cx="10028896" cy="3948198"/>
            <a:chOff x="954157" y="1876134"/>
            <a:chExt cx="10028896" cy="3948198"/>
          </a:xfrm>
        </p:grpSpPr>
        <p:sp>
          <p:nvSpPr>
            <p:cNvPr id="9" name="TextBox 8">
              <a:extLst>
                <a:ext uri="{FF2B5EF4-FFF2-40B4-BE49-F238E27FC236}">
                  <a16:creationId xmlns:a16="http://schemas.microsoft.com/office/drawing/2014/main" id="{4E7B23F7-4AB3-7778-E014-582F5D9E0920}"/>
                </a:ext>
              </a:extLst>
            </p:cNvPr>
            <p:cNvSpPr txBox="1"/>
            <p:nvPr/>
          </p:nvSpPr>
          <p:spPr>
            <a:xfrm>
              <a:off x="1222827" y="2232529"/>
              <a:ext cx="8966595" cy="1569660"/>
            </a:xfrm>
            <a:prstGeom prst="rect">
              <a:avLst/>
            </a:prstGeom>
            <a:noFill/>
          </p:spPr>
          <p:txBody>
            <a:bodyPr wrap="square" rtlCol="0">
              <a:spAutoFit/>
            </a:bodyPr>
            <a:lstStyle/>
            <a:p>
              <a:r>
                <a:rPr lang="en-US" sz="2400" dirty="0"/>
                <a:t>Download images of the </a:t>
              </a:r>
              <a:r>
                <a:rPr lang="en-US" sz="2400" i="1" dirty="0"/>
                <a:t>Overall</a:t>
              </a:r>
              <a:r>
                <a:rPr lang="en-US" sz="2400" dirty="0"/>
                <a:t> and/or </a:t>
              </a:r>
              <a:r>
                <a:rPr lang="en-US" sz="2400" i="1" dirty="0"/>
                <a:t>Scale Vulnerability </a:t>
              </a:r>
              <a:r>
                <a:rPr lang="en-US" sz="2400" dirty="0"/>
                <a:t>maps in the </a:t>
              </a:r>
              <a:r>
                <a:rPr lang="en-US" sz="2400" i="1" dirty="0"/>
                <a:t>Explore within Area Module </a:t>
              </a:r>
              <a:r>
                <a:rPr lang="en-US" sz="2400" dirty="0"/>
                <a:t>for the selected boundary type and specific area of interest using the download icon that appears beside the chart title:</a:t>
              </a:r>
            </a:p>
          </p:txBody>
        </p:sp>
        <p:sp>
          <p:nvSpPr>
            <p:cNvPr id="10" name="Oval 9">
              <a:extLst>
                <a:ext uri="{FF2B5EF4-FFF2-40B4-BE49-F238E27FC236}">
                  <a16:creationId xmlns:a16="http://schemas.microsoft.com/office/drawing/2014/main" id="{E7890E5A-D1CF-F715-11A5-C20A30BFAEF7}"/>
                </a:ext>
              </a:extLst>
            </p:cNvPr>
            <p:cNvSpPr/>
            <p:nvPr/>
          </p:nvSpPr>
          <p:spPr>
            <a:xfrm>
              <a:off x="6893218" y="4033666"/>
              <a:ext cx="465483" cy="6298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3180019-961C-F6B7-71F3-3182F616EA0E}"/>
                </a:ext>
              </a:extLst>
            </p:cNvPr>
            <p:cNvSpPr txBox="1"/>
            <p:nvPr/>
          </p:nvSpPr>
          <p:spPr>
            <a:xfrm>
              <a:off x="1208949" y="4891577"/>
              <a:ext cx="9774104" cy="461665"/>
            </a:xfrm>
            <a:prstGeom prst="rect">
              <a:avLst/>
            </a:prstGeom>
            <a:noFill/>
          </p:spPr>
          <p:txBody>
            <a:bodyPr wrap="square" rtlCol="0">
              <a:spAutoFit/>
            </a:bodyPr>
            <a:lstStyle/>
            <a:p>
              <a:r>
                <a:rPr lang="en-US" sz="2400" dirty="0"/>
                <a:t>Insert the downloaded .</a:t>
              </a:r>
              <a:r>
                <a:rPr lang="en-US" sz="2400" dirty="0" err="1"/>
                <a:t>pngs</a:t>
              </a:r>
              <a:r>
                <a:rPr lang="en-US" sz="2400" dirty="0"/>
                <a:t> of the chart in this slide.</a:t>
              </a:r>
            </a:p>
          </p:txBody>
        </p:sp>
        <p:sp>
          <p:nvSpPr>
            <p:cNvPr id="12" name="Rectangle 11">
              <a:extLst>
                <a:ext uri="{FF2B5EF4-FFF2-40B4-BE49-F238E27FC236}">
                  <a16:creationId xmlns:a16="http://schemas.microsoft.com/office/drawing/2014/main" id="{37880931-BA37-93F4-2367-B6D772C0EE5E}"/>
                </a:ext>
              </a:extLst>
            </p:cNvPr>
            <p:cNvSpPr/>
            <p:nvPr/>
          </p:nvSpPr>
          <p:spPr>
            <a:xfrm>
              <a:off x="954157" y="1876134"/>
              <a:ext cx="9760226" cy="394819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214386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49686"/>
            <a:ext cx="10515600" cy="3478742"/>
          </a:xfrm>
        </p:spPr>
        <p:txBody>
          <a:bodyPr>
            <a:noAutofit/>
          </a:bodyPr>
          <a:lstStyle/>
          <a:p>
            <a:br>
              <a:rPr lang="en-US" dirty="0">
                <a:latin typeface="+mn-lt"/>
              </a:rPr>
            </a:br>
            <a:endParaRPr lang="en-US" dirty="0">
              <a:latin typeface="+mn-lt"/>
            </a:endParaRPr>
          </a:p>
        </p:txBody>
      </p:sp>
      <p:sp>
        <p:nvSpPr>
          <p:cNvPr id="3" name="Rectangle 2"/>
          <p:cNvSpPr/>
          <p:nvPr/>
        </p:nvSpPr>
        <p:spPr>
          <a:xfrm>
            <a:off x="0" y="2795279"/>
            <a:ext cx="12192000" cy="1001104"/>
          </a:xfrm>
          <a:prstGeom prst="rect">
            <a:avLst/>
          </a:prstGeom>
          <a:solidFill>
            <a:srgbClr val="7C6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			Complementary Data Sources</a:t>
            </a:r>
          </a:p>
        </p:txBody>
      </p:sp>
      <p:sp>
        <p:nvSpPr>
          <p:cNvPr id="5" name="Title 1"/>
          <p:cNvSpPr txBox="1">
            <a:spLocks/>
          </p:cNvSpPr>
          <p:nvPr/>
        </p:nvSpPr>
        <p:spPr>
          <a:xfrm>
            <a:off x="530706" y="1487512"/>
            <a:ext cx="10823095" cy="4578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Light"/>
              <a:ea typeface="+mj-ea"/>
              <a:cs typeface="+mj-cs"/>
            </a:endParaRPr>
          </a:p>
        </p:txBody>
      </p:sp>
      <p:sp>
        <p:nvSpPr>
          <p:cNvPr id="6" name="Title 1"/>
          <p:cNvSpPr txBox="1">
            <a:spLocks/>
          </p:cNvSpPr>
          <p:nvPr/>
        </p:nvSpPr>
        <p:spPr>
          <a:xfrm>
            <a:off x="990600" y="2713680"/>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7" name="Title 1"/>
          <p:cNvSpPr txBox="1">
            <a:spLocks/>
          </p:cNvSpPr>
          <p:nvPr/>
        </p:nvSpPr>
        <p:spPr>
          <a:xfrm>
            <a:off x="863600" y="1923774"/>
            <a:ext cx="10515600" cy="3478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grpSp>
        <p:nvGrpSpPr>
          <p:cNvPr id="11" name="Group 10">
            <a:extLst>
              <a:ext uri="{FF2B5EF4-FFF2-40B4-BE49-F238E27FC236}">
                <a16:creationId xmlns:a16="http://schemas.microsoft.com/office/drawing/2014/main" id="{4B0CFA9D-E088-250F-FF1E-039F4BD4F6B8}"/>
              </a:ext>
            </a:extLst>
          </p:cNvPr>
          <p:cNvGrpSpPr/>
          <p:nvPr/>
        </p:nvGrpSpPr>
        <p:grpSpPr>
          <a:xfrm>
            <a:off x="0" y="2795279"/>
            <a:ext cx="2379518" cy="1001104"/>
            <a:chOff x="5062151" y="557372"/>
            <a:chExt cx="2063579" cy="864973"/>
          </a:xfrm>
        </p:grpSpPr>
        <p:sp>
          <p:nvSpPr>
            <p:cNvPr id="12" name="Rectangle 11">
              <a:extLst>
                <a:ext uri="{FF2B5EF4-FFF2-40B4-BE49-F238E27FC236}">
                  <a16:creationId xmlns:a16="http://schemas.microsoft.com/office/drawing/2014/main" id="{B0608CB5-5F03-4C22-1303-E23362C86DA8}"/>
                </a:ext>
              </a:extLst>
            </p:cNvPr>
            <p:cNvSpPr/>
            <p:nvPr/>
          </p:nvSpPr>
          <p:spPr>
            <a:xfrm>
              <a:off x="5062151" y="557372"/>
              <a:ext cx="2063579" cy="864973"/>
            </a:xfrm>
            <a:prstGeom prst="rect">
              <a:avLst/>
            </a:prstGeom>
            <a:solidFill>
              <a:srgbClr val="DE1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CB56AA23-D43E-F274-D692-5645BA48C0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08718" y="760515"/>
              <a:ext cx="970445" cy="458687"/>
            </a:xfrm>
            <a:prstGeom prst="rect">
              <a:avLst/>
            </a:prstGeom>
          </p:spPr>
        </p:pic>
      </p:grpSp>
    </p:spTree>
    <p:extLst>
      <p:ext uri="{BB962C8B-B14F-4D97-AF65-F5344CB8AC3E}">
        <p14:creationId xmlns:p14="http://schemas.microsoft.com/office/powerpoint/2010/main" val="9251812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4988" y="1461527"/>
            <a:ext cx="10646229" cy="4401205"/>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latin typeface="Calibri"/>
              </a:rPr>
              <a:t>Other Child Development Monitoring System Data</a:t>
            </a:r>
            <a:endParaRPr kumimoji="0" lang="en-US" sz="2800" b="0" i="0" u="none" strike="noStrike" kern="1200" cap="none" spc="0" normalizeH="0" baseline="0" noProof="0" dirty="0">
              <a:ln>
                <a:noFill/>
              </a:ln>
              <a:effectLst/>
              <a:uLnTx/>
              <a:uFillTx/>
              <a:latin typeface="Calibri"/>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a:rPr>
              <a:t>Adolescent Health Survey, BC Speaks COVID-19</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a:rPr>
              <a:t>First Call Poverty Report Cards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a:rPr>
              <a:t>Census data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a:rPr>
              <a:t>Municipal data summaries, population projection reports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a:rPr>
              <a:t>Administrative health, local health authority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a:rPr>
              <a:t>Education data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a:rPr>
              <a:t>Community reports/surveys – </a:t>
            </a:r>
            <a:r>
              <a:rPr lang="en-US" sz="2800" noProof="0" dirty="0">
                <a:latin typeface="Calibri"/>
              </a:rPr>
              <a:t>ex. </a:t>
            </a:r>
            <a:r>
              <a:rPr kumimoji="0" lang="en-US" sz="2800" b="0" i="0" u="none" strike="noStrike" kern="1200" cap="none" spc="0" normalizeH="0" baseline="0" noProof="0" dirty="0">
                <a:ln>
                  <a:noFill/>
                </a:ln>
                <a:effectLst/>
                <a:uLnTx/>
                <a:uFillTx/>
                <a:latin typeface="Calibri"/>
              </a:rPr>
              <a:t>child care audits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a:rPr>
              <a:t>Research by local organizations or provincial bodies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a:rPr>
              <a:t>Local knowledge &amp; expertise, including voice of families</a:t>
            </a:r>
          </a:p>
        </p:txBody>
      </p:sp>
      <p:sp>
        <p:nvSpPr>
          <p:cNvPr id="4" name="Title 1">
            <a:extLst>
              <a:ext uri="{FF2B5EF4-FFF2-40B4-BE49-F238E27FC236}">
                <a16:creationId xmlns:a16="http://schemas.microsoft.com/office/drawing/2014/main" id="{8DAD0D88-A04E-C64D-A406-ADAF33E789D4}"/>
              </a:ext>
            </a:extLst>
          </p:cNvPr>
          <p:cNvSpPr txBox="1">
            <a:spLocks/>
          </p:cNvSpPr>
          <p:nvPr/>
        </p:nvSpPr>
        <p:spPr>
          <a:xfrm>
            <a:off x="715617" y="416561"/>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dirty="0">
                <a:ln>
                  <a:noFill/>
                </a:ln>
                <a:effectLst/>
                <a:uLnTx/>
                <a:uFillTx/>
                <a:latin typeface="Calibri Light" panose="020F0302020204030204"/>
                <a:ea typeface="Verdana" panose="020B0604030504040204" pitchFamily="34" charset="0"/>
                <a:cs typeface="Verdana" panose="020B0604030504040204" pitchFamily="34" charset="0"/>
              </a:rPr>
              <a:t>Complementary Data Sources</a:t>
            </a:r>
            <a:endParaRPr kumimoji="0" lang="en-US" b="0" i="0" u="none" strike="noStrike" kern="1200" cap="none" spc="0" normalizeH="0" baseline="0" noProof="0" dirty="0">
              <a:ln>
                <a:noFill/>
              </a:ln>
              <a:effectLst/>
              <a:uLnTx/>
              <a:uFillTx/>
              <a:latin typeface="Calibri Light" panose="020F0302020204030204"/>
            </a:endParaRPr>
          </a:p>
        </p:txBody>
      </p:sp>
      <p:pic>
        <p:nvPicPr>
          <p:cNvPr id="5" name="Picture 4">
            <a:extLst>
              <a:ext uri="{FF2B5EF4-FFF2-40B4-BE49-F238E27FC236}">
                <a16:creationId xmlns:a16="http://schemas.microsoft.com/office/drawing/2014/main" id="{3ABE3E28-A96A-6CD3-48F9-77C3EA56FCD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059752" y="1367687"/>
            <a:ext cx="928462" cy="946063"/>
          </a:xfrm>
          <a:prstGeom prst="rect">
            <a:avLst/>
          </a:prstGeom>
        </p:spPr>
      </p:pic>
      <p:pic>
        <p:nvPicPr>
          <p:cNvPr id="6" name="Picture 5">
            <a:extLst>
              <a:ext uri="{FF2B5EF4-FFF2-40B4-BE49-F238E27FC236}">
                <a16:creationId xmlns:a16="http://schemas.microsoft.com/office/drawing/2014/main" id="{3F90C716-9235-01A7-8469-377F29F8B53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1117424" y="2817226"/>
            <a:ext cx="928462" cy="946063"/>
          </a:xfrm>
          <a:prstGeom prst="rect">
            <a:avLst/>
          </a:prstGeom>
        </p:spPr>
      </p:pic>
      <p:pic>
        <p:nvPicPr>
          <p:cNvPr id="7" name="Picture 6">
            <a:extLst>
              <a:ext uri="{FF2B5EF4-FFF2-40B4-BE49-F238E27FC236}">
                <a16:creationId xmlns:a16="http://schemas.microsoft.com/office/drawing/2014/main" id="{F258EBFC-CE4A-92FD-0595-3163F6646CA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1127364" y="4339979"/>
            <a:ext cx="928462" cy="946063"/>
          </a:xfrm>
          <a:prstGeom prst="rect">
            <a:avLst/>
          </a:prstGeom>
        </p:spPr>
      </p:pic>
      <p:pic>
        <p:nvPicPr>
          <p:cNvPr id="8" name="Picture 7">
            <a:extLst>
              <a:ext uri="{FF2B5EF4-FFF2-40B4-BE49-F238E27FC236}">
                <a16:creationId xmlns:a16="http://schemas.microsoft.com/office/drawing/2014/main" id="{48E4EB2A-FDDE-F525-686C-D0C233EAFEE5}"/>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1142781" y="5789518"/>
            <a:ext cx="928462" cy="946063"/>
          </a:xfrm>
          <a:prstGeom prst="rect">
            <a:avLst/>
          </a:prstGeom>
        </p:spPr>
      </p:pic>
    </p:spTree>
    <p:extLst>
      <p:ext uri="{BB962C8B-B14F-4D97-AF65-F5344CB8AC3E}">
        <p14:creationId xmlns:p14="http://schemas.microsoft.com/office/powerpoint/2010/main" val="4869436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1138686" y="329985"/>
            <a:ext cx="38646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a:solidFill>
                  <a:prstClr val="black"/>
                </a:solidFill>
                <a:latin typeface="Calibri"/>
              </a:rPr>
              <a:t>Surrey</a:t>
            </a:r>
            <a:r>
              <a:rPr kumimoji="0" lang="en-US" sz="1800" b="0" i="0" u="none" strike="noStrike" kern="1200" cap="none" spc="0" normalizeH="0" baseline="0" noProof="0" dirty="0">
                <a:ln>
                  <a:noFill/>
                </a:ln>
                <a:solidFill>
                  <a:prstClr val="black"/>
                </a:solidFill>
                <a:effectLst/>
                <a:uLnTx/>
                <a:uFillTx/>
                <a:latin typeface="Calibri"/>
                <a:ea typeface="+mn-ea"/>
                <a:cs typeface="+mn-cs"/>
              </a:rPr>
              <a:t> EDI Wave 8 (2019-2022)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Neighbourhood</a:t>
            </a:r>
            <a:r>
              <a:rPr kumimoji="0" lang="en-US" sz="1800" b="0" i="0" u="none" strike="noStrike" kern="1200" cap="none" spc="0" normalizeH="0" baseline="0" noProof="0" dirty="0">
                <a:ln>
                  <a:noFill/>
                </a:ln>
                <a:solidFill>
                  <a:prstClr val="black"/>
                </a:solidFill>
                <a:effectLst/>
                <a:uLnTx/>
                <a:uFillTx/>
                <a:latin typeface="Calibri"/>
                <a:ea typeface="+mn-ea"/>
                <a:cs typeface="+mn-cs"/>
              </a:rPr>
              <a:t> Overall Vulnerability</a:t>
            </a:r>
          </a:p>
        </p:txBody>
      </p:sp>
      <p:sp>
        <p:nvSpPr>
          <p:cNvPr id="6" name="TextBox 5"/>
          <p:cNvSpPr txBox="1"/>
          <p:nvPr/>
        </p:nvSpPr>
        <p:spPr>
          <a:xfrm>
            <a:off x="6796536" y="239485"/>
            <a:ext cx="47626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Percent of Children in Low Income Families, Surrey 2019 (First</a:t>
            </a:r>
            <a:r>
              <a:rPr kumimoji="0" lang="en-US" sz="1800" b="0" i="0" u="none" strike="noStrike" kern="1200" cap="none" spc="0" normalizeH="0" noProof="0" dirty="0">
                <a:ln>
                  <a:noFill/>
                </a:ln>
                <a:solidFill>
                  <a:prstClr val="black"/>
                </a:solidFill>
                <a:effectLst/>
                <a:uLnTx/>
                <a:uFillTx/>
                <a:latin typeface="Calibri"/>
                <a:ea typeface="+mn-ea"/>
                <a:cs typeface="+mn-cs"/>
              </a:rPr>
              <a:t> Call Poverty Census Track Map)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814" y="976316"/>
            <a:ext cx="5657850" cy="5514975"/>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56594" y="976316"/>
            <a:ext cx="5162384" cy="5688330"/>
          </a:xfrm>
          <a:prstGeom prst="rect">
            <a:avLst/>
          </a:prstGeom>
        </p:spPr>
      </p:pic>
    </p:spTree>
    <p:extLst>
      <p:ext uri="{BB962C8B-B14F-4D97-AF65-F5344CB8AC3E}">
        <p14:creationId xmlns:p14="http://schemas.microsoft.com/office/powerpoint/2010/main" val="38487002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8824431" y="1211791"/>
            <a:ext cx="3367567" cy="2747640"/>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897102" y="4152900"/>
            <a:ext cx="5199427" cy="2705100"/>
          </a:xfrm>
          <a:prstGeom prst="rect">
            <a:avLst/>
          </a:prstGeom>
        </p:spPr>
      </p:pic>
      <p:pic>
        <p:nvPicPr>
          <p:cNvPr id="4" name="Picture 3">
            <a:extLst>
              <a:ext uri="{FF2B5EF4-FFF2-40B4-BE49-F238E27FC236}">
                <a16:creationId xmlns:a16="http://schemas.microsoft.com/office/drawing/2014/main" id="{7715136B-4F25-46A5-8C3D-5C32954639C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
          <a:stretch/>
        </p:blipFill>
        <p:spPr>
          <a:xfrm>
            <a:off x="3009900" y="639415"/>
            <a:ext cx="5630354" cy="3320016"/>
          </a:xfrm>
          <a:prstGeom prst="rect">
            <a:avLst/>
          </a:prstGeom>
        </p:spPr>
      </p:pic>
      <p:pic>
        <p:nvPicPr>
          <p:cNvPr id="12" name="Picture 11">
            <a:extLst>
              <a:ext uri="{FF2B5EF4-FFF2-40B4-BE49-F238E27FC236}">
                <a16:creationId xmlns:a16="http://schemas.microsoft.com/office/drawing/2014/main" id="{9E3C9F38-4E85-4CB6-A735-DA6186F0403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333"/>
          <a:stretch/>
        </p:blipFill>
        <p:spPr>
          <a:xfrm flipH="1">
            <a:off x="0" y="4152900"/>
            <a:ext cx="4686205" cy="2722243"/>
          </a:xfrm>
          <a:prstGeom prst="rect">
            <a:avLst/>
          </a:prstGeom>
        </p:spPr>
      </p:pic>
      <p:sp>
        <p:nvSpPr>
          <p:cNvPr id="7" name="Google Shape;471;p31"/>
          <p:cNvSpPr/>
          <p:nvPr/>
        </p:nvSpPr>
        <p:spPr>
          <a:xfrm>
            <a:off x="0" y="-5716"/>
            <a:ext cx="12192000" cy="1224655"/>
          </a:xfrm>
          <a:prstGeom prst="rect">
            <a:avLst/>
          </a:prstGeom>
          <a:solidFill>
            <a:schemeClr val="bg1"/>
          </a:solidFill>
          <a:ln>
            <a:noFill/>
          </a:ln>
          <a:effectLst/>
        </p:spPr>
        <p:txBody>
          <a:bodyPr spcFirstLastPara="1" wrap="square" lIns="91425" tIns="45700" rIns="91425" bIns="45700" anchor="ctr" anchorCtr="0">
            <a:noAutofit/>
          </a:bodyPr>
          <a:lstStyle/>
          <a:p>
            <a:pPr marL="231775"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1" u="none" strike="noStrike" kern="1200" cap="none" spc="0" normalizeH="0" baseline="0" noProof="0" dirty="0">
              <a:ln>
                <a:noFill/>
              </a:ln>
              <a:solidFill>
                <a:prstClr val="black">
                  <a:lumMod val="75000"/>
                  <a:lumOff val="25000"/>
                </a:prstClr>
              </a:solidFill>
              <a:effectLst/>
              <a:uLnTx/>
              <a:uFillTx/>
              <a:latin typeface="Calibri" panose="020F0502020204030204"/>
              <a:ea typeface="Calibri"/>
              <a:cs typeface="Calibri"/>
              <a:sym typeface="Calibri"/>
            </a:endParaRPr>
          </a:p>
        </p:txBody>
      </p:sp>
      <p:sp>
        <p:nvSpPr>
          <p:cNvPr id="2" name="Rectangle 1">
            <a:extLst>
              <a:ext uri="{FF2B5EF4-FFF2-40B4-BE49-F238E27FC236}">
                <a16:creationId xmlns:a16="http://schemas.microsoft.com/office/drawing/2014/main" id="{C4BA3F3B-2CEA-A15D-3BCF-7B6F10C6D8AF}"/>
              </a:ext>
            </a:extLst>
          </p:cNvPr>
          <p:cNvSpPr/>
          <p:nvPr/>
        </p:nvSpPr>
        <p:spPr>
          <a:xfrm rot="5400000">
            <a:off x="10336399" y="4513460"/>
            <a:ext cx="159012" cy="3551302"/>
          </a:xfrm>
          <a:prstGeom prst="rect">
            <a:avLst/>
          </a:prstGeom>
          <a:solidFill>
            <a:srgbClr val="DD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82FE7C9-30DA-79D4-6194-0CE1411B39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59925" y="5342722"/>
            <a:ext cx="1299456" cy="614197"/>
          </a:xfrm>
          <a:prstGeom prst="rect">
            <a:avLst/>
          </a:prstGeom>
        </p:spPr>
      </p:pic>
      <p:pic>
        <p:nvPicPr>
          <p:cNvPr id="19" name="Picture 18">
            <a:extLst>
              <a:ext uri="{FF2B5EF4-FFF2-40B4-BE49-F238E27FC236}">
                <a16:creationId xmlns:a16="http://schemas.microsoft.com/office/drawing/2014/main" id="{62179088-84ED-CDB4-C5FF-977943E9D0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2733" y="1663881"/>
            <a:ext cx="2404434" cy="658229"/>
          </a:xfrm>
          <a:prstGeom prst="rect">
            <a:avLst/>
          </a:prstGeom>
        </p:spPr>
      </p:pic>
      <p:sp>
        <p:nvSpPr>
          <p:cNvPr id="21" name="TextBox 20">
            <a:extLst>
              <a:ext uri="{FF2B5EF4-FFF2-40B4-BE49-F238E27FC236}">
                <a16:creationId xmlns:a16="http://schemas.microsoft.com/office/drawing/2014/main" id="{E5ED3276-7F90-DEF5-FEA0-BB6DB3CDBFC0}"/>
              </a:ext>
            </a:extLst>
          </p:cNvPr>
          <p:cNvSpPr txBox="1"/>
          <p:nvPr/>
        </p:nvSpPr>
        <p:spPr>
          <a:xfrm>
            <a:off x="0" y="194473"/>
            <a:ext cx="12191556" cy="830997"/>
          </a:xfrm>
          <a:prstGeom prst="rect">
            <a:avLst/>
          </a:prstGeom>
          <a:noFill/>
        </p:spPr>
        <p:txBody>
          <a:bodyPr wrap="square">
            <a:spAutoFit/>
          </a:bodyPr>
          <a:lstStyle/>
          <a:p>
            <a:pPr marL="231775"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effectLst/>
                <a:uLnTx/>
                <a:uFillTx/>
                <a:latin typeface="Calibri" panose="020F0502020204030204"/>
                <a:ea typeface="Calibri"/>
                <a:cs typeface="Calibri"/>
                <a:sym typeface="Calibri"/>
              </a:rPr>
              <a:t>Early Childhood Experiences</a:t>
            </a:r>
            <a:endParaRPr kumimoji="0" lang="en-US" sz="4800" b="0" i="1" u="none" strike="noStrike" kern="1200" cap="none" spc="0" normalizeH="0" baseline="0" noProof="0" dirty="0">
              <a:ln>
                <a:noFill/>
              </a:ln>
              <a:effectLst/>
              <a:uLnTx/>
              <a:uFillTx/>
              <a:latin typeface="Calibri" panose="020F0502020204030204"/>
              <a:ea typeface="Calibri"/>
              <a:cs typeface="Calibri"/>
              <a:sym typeface="Calibri"/>
            </a:endParaRPr>
          </a:p>
        </p:txBody>
      </p:sp>
      <p:sp>
        <p:nvSpPr>
          <p:cNvPr id="22" name="Rectangle 21">
            <a:extLst>
              <a:ext uri="{FF2B5EF4-FFF2-40B4-BE49-F238E27FC236}">
                <a16:creationId xmlns:a16="http://schemas.microsoft.com/office/drawing/2014/main" id="{415075E8-D8D6-3796-38B2-68308D638AED}"/>
              </a:ext>
            </a:extLst>
          </p:cNvPr>
          <p:cNvSpPr/>
          <p:nvPr/>
        </p:nvSpPr>
        <p:spPr>
          <a:xfrm rot="5400000">
            <a:off x="1696145" y="-471654"/>
            <a:ext cx="159012" cy="3551302"/>
          </a:xfrm>
          <a:prstGeom prst="rect">
            <a:avLst/>
          </a:prstGeom>
          <a:solidFill>
            <a:srgbClr val="2A3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A347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17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4275" y="182052"/>
            <a:ext cx="8755380" cy="6454140"/>
          </a:xfrm>
          <a:prstGeom prst="rect">
            <a:avLst/>
          </a:prstGeom>
        </p:spPr>
      </p:pic>
      <p:sp>
        <p:nvSpPr>
          <p:cNvPr id="3" name="Oval 2"/>
          <p:cNvSpPr/>
          <p:nvPr/>
        </p:nvSpPr>
        <p:spPr>
          <a:xfrm>
            <a:off x="6112566" y="477078"/>
            <a:ext cx="735495" cy="47707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ABE3E28-A96A-6CD3-48F9-77C3EA56FCD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0678550" y="857913"/>
            <a:ext cx="1244087" cy="1267672"/>
          </a:xfrm>
          <a:prstGeom prst="rect">
            <a:avLst/>
          </a:prstGeom>
        </p:spPr>
      </p:pic>
      <p:pic>
        <p:nvPicPr>
          <p:cNvPr id="5" name="Picture 4">
            <a:extLst>
              <a:ext uri="{FF2B5EF4-FFF2-40B4-BE49-F238E27FC236}">
                <a16:creationId xmlns:a16="http://schemas.microsoft.com/office/drawing/2014/main" id="{3F90C716-9235-01A7-8469-377F29F8B53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0678550" y="2307452"/>
            <a:ext cx="1244087" cy="1267672"/>
          </a:xfrm>
          <a:prstGeom prst="rect">
            <a:avLst/>
          </a:prstGeom>
        </p:spPr>
      </p:pic>
      <p:pic>
        <p:nvPicPr>
          <p:cNvPr id="6" name="Picture 5">
            <a:extLst>
              <a:ext uri="{FF2B5EF4-FFF2-40B4-BE49-F238E27FC236}">
                <a16:creationId xmlns:a16="http://schemas.microsoft.com/office/drawing/2014/main" id="{F258EBFC-CE4A-92FD-0595-3163F6646CA0}"/>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0678549" y="3887681"/>
            <a:ext cx="1244087" cy="1267672"/>
          </a:xfrm>
          <a:prstGeom prst="rect">
            <a:avLst/>
          </a:prstGeom>
        </p:spPr>
      </p:pic>
      <p:pic>
        <p:nvPicPr>
          <p:cNvPr id="8" name="Picture 7">
            <a:extLst>
              <a:ext uri="{FF2B5EF4-FFF2-40B4-BE49-F238E27FC236}">
                <a16:creationId xmlns:a16="http://schemas.microsoft.com/office/drawing/2014/main" id="{48E4EB2A-FDDE-F525-686C-D0C233EAFEE5}"/>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0678549" y="5467911"/>
            <a:ext cx="1244087" cy="1267672"/>
          </a:xfrm>
          <a:prstGeom prst="rect">
            <a:avLst/>
          </a:prstGeom>
        </p:spPr>
      </p:pic>
      <p:sp>
        <p:nvSpPr>
          <p:cNvPr id="9" name="Oval 8"/>
          <p:cNvSpPr/>
          <p:nvPr/>
        </p:nvSpPr>
        <p:spPr>
          <a:xfrm>
            <a:off x="1673088" y="1887046"/>
            <a:ext cx="1477616" cy="47707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4559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201F3F-EA77-ACBC-7043-8FA56DBEA30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0" y="0"/>
            <a:ext cx="12254109" cy="6861293"/>
          </a:xfrm>
          <a:prstGeom prst="rect">
            <a:avLst/>
          </a:prstGeom>
        </p:spPr>
      </p:pic>
      <p:sp>
        <p:nvSpPr>
          <p:cNvPr id="6" name="TextBox 5"/>
          <p:cNvSpPr txBox="1"/>
          <p:nvPr/>
        </p:nvSpPr>
        <p:spPr>
          <a:xfrm>
            <a:off x="514863" y="1202457"/>
            <a:ext cx="6553076" cy="984885"/>
          </a:xfrm>
          <a:prstGeom prst="rect">
            <a:avLst/>
          </a:prstGeom>
          <a:noFill/>
        </p:spPr>
        <p:txBody>
          <a:bodyPr wrap="square" rtlCol="0">
            <a:spAutoFit/>
          </a:bodyPr>
          <a:lstStyle/>
          <a:p>
            <a:r>
              <a:rPr lang="en-US" sz="4800" dirty="0">
                <a:solidFill>
                  <a:schemeClr val="bg1"/>
                </a:solidFill>
                <a:latin typeface="+mj-lt"/>
              </a:rPr>
              <a:t>The Early Years Matter…</a:t>
            </a:r>
          </a:p>
          <a:p>
            <a:endParaRPr lang="en-US" sz="1000" dirty="0">
              <a:solidFill>
                <a:schemeClr val="bg1"/>
              </a:solidFill>
            </a:endParaRPr>
          </a:p>
        </p:txBody>
      </p:sp>
      <p:sp>
        <p:nvSpPr>
          <p:cNvPr id="9" name="TextBox 8"/>
          <p:cNvSpPr txBox="1"/>
          <p:nvPr/>
        </p:nvSpPr>
        <p:spPr>
          <a:xfrm>
            <a:off x="5396111" y="2187342"/>
            <a:ext cx="6281026" cy="1200329"/>
          </a:xfrm>
          <a:prstGeom prst="rect">
            <a:avLst/>
          </a:prstGeom>
          <a:noFill/>
        </p:spPr>
        <p:txBody>
          <a:bodyPr wrap="square" rtlCol="0">
            <a:spAutoFit/>
          </a:bodyPr>
          <a:lstStyle/>
          <a:p>
            <a:r>
              <a:rPr lang="en-US" sz="3600" dirty="0">
                <a:solidFill>
                  <a:schemeClr val="bg1"/>
                </a:solidFill>
                <a:latin typeface="+mj-lt"/>
              </a:rPr>
              <a:t>Early childhood development is a social determinant of health</a:t>
            </a:r>
          </a:p>
        </p:txBody>
      </p:sp>
    </p:spTree>
    <p:extLst>
      <p:ext uri="{BB962C8B-B14F-4D97-AF65-F5344CB8AC3E}">
        <p14:creationId xmlns:p14="http://schemas.microsoft.com/office/powerpoint/2010/main" val="3489293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988681" y="106611"/>
            <a:ext cx="9642480" cy="1350430"/>
          </a:xfrm>
          <a:prstGeom prst="rect">
            <a:avLst/>
          </a:prstGeom>
          <a:no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cap="none" dirty="0">
                <a:solidFill>
                  <a:schemeClr val="tx1">
                    <a:lumMod val="75000"/>
                    <a:lumOff val="25000"/>
                  </a:schemeClr>
                </a:solidFill>
                <a:latin typeface="Calibri" panose="020F0502020204030204" pitchFamily="34" charset="0"/>
                <a:cs typeface="Calibri" panose="020F0502020204030204" pitchFamily="34" charset="0"/>
              </a:rPr>
              <a:t>Impact: 20 Years Of EDI Data</a:t>
            </a:r>
          </a:p>
        </p:txBody>
      </p:sp>
      <p:pic>
        <p:nvPicPr>
          <p:cNvPr id="5" name="Picture 4">
            <a:extLst>
              <a:ext uri="{FF2B5EF4-FFF2-40B4-BE49-F238E27FC236}">
                <a16:creationId xmlns:a16="http://schemas.microsoft.com/office/drawing/2014/main" id="{8015CFD0-BE35-DEFB-A938-18A1E9F3E9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5138" y="461424"/>
            <a:ext cx="1355752" cy="640805"/>
          </a:xfrm>
          <a:prstGeom prst="rect">
            <a:avLst/>
          </a:prstGeom>
        </p:spPr>
      </p:pic>
      <p:sp>
        <p:nvSpPr>
          <p:cNvPr id="6" name="Rectangle 5"/>
          <p:cNvSpPr/>
          <p:nvPr/>
        </p:nvSpPr>
        <p:spPr>
          <a:xfrm>
            <a:off x="375138" y="1308325"/>
            <a:ext cx="11501210" cy="865173"/>
          </a:xfrm>
          <a:prstGeom prst="rect">
            <a:avLst/>
          </a:prstGeom>
        </p:spPr>
        <p:txBody>
          <a:bodyPr wrap="square">
            <a:spAutoFit/>
          </a:bodyPr>
          <a:lstStyle/>
          <a:p>
            <a:pPr>
              <a:lnSpc>
                <a:spcPct val="107000"/>
              </a:lnSpc>
              <a:spcAft>
                <a:spcPts val="800"/>
              </a:spcAft>
            </a:pPr>
            <a:r>
              <a:rPr lang="en-US" sz="2400" dirty="0">
                <a:solidFill>
                  <a:schemeClr val="tx1">
                    <a:lumMod val="75000"/>
                    <a:lumOff val="25000"/>
                  </a:schemeClr>
                </a:solidFill>
                <a:latin typeface="+mj-lt"/>
                <a:ea typeface="Calibri" panose="020F0502020204030204" pitchFamily="34" charset="0"/>
                <a:cs typeface="Times New Roman" panose="02020603050405020304" pitchFamily="18" charset="0"/>
              </a:rPr>
              <a:t>For over 20 years HELP has promoted ‘equity from the start’, and used evidence to support and improve the health and well-being of children growing up in BC, Canada and beyond.</a:t>
            </a:r>
          </a:p>
        </p:txBody>
      </p:sp>
      <p:pic>
        <p:nvPicPr>
          <p:cNvPr id="7" name="Picture 6">
            <a:hlinkClick r:id="rId4"/>
          </p:cNvPr>
          <p:cNvPicPr>
            <a:picLocks noChangeAspect="1"/>
          </p:cNvPicPr>
          <p:nvPr/>
        </p:nvPicPr>
        <p:blipFill rotWithShape="1">
          <a:blip r:embed="rId5" cstate="print">
            <a:extLst>
              <a:ext uri="{28A0092B-C50C-407E-A947-70E740481C1C}">
                <a14:useLocalDpi xmlns:a14="http://schemas.microsoft.com/office/drawing/2010/main"/>
              </a:ext>
            </a:extLst>
          </a:blip>
          <a:srcRect t="-2517"/>
          <a:stretch/>
        </p:blipFill>
        <p:spPr>
          <a:xfrm>
            <a:off x="375138" y="2379594"/>
            <a:ext cx="7609464" cy="3456686"/>
          </a:xfrm>
          <a:prstGeom prst="rect">
            <a:avLst/>
          </a:prstGeom>
          <a:ln w="6350" cap="sq">
            <a:solidFill>
              <a:schemeClr val="tx1">
                <a:lumMod val="50000"/>
                <a:lumOff val="50000"/>
              </a:schemeClr>
            </a:solidFill>
            <a:prstDash val="solid"/>
            <a:miter lim="800000"/>
          </a:ln>
          <a:effectLst/>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968885" y="3836386"/>
            <a:ext cx="5761476" cy="2710906"/>
          </a:xfrm>
          <a:prstGeom prst="rect">
            <a:avLst/>
          </a:prstGeom>
          <a:ln w="6350">
            <a:solidFill>
              <a:schemeClr val="tx1">
                <a:lumMod val="50000"/>
                <a:lumOff val="50000"/>
              </a:schemeClr>
            </a:solidFill>
          </a:ln>
          <a:effectLst/>
        </p:spPr>
      </p:pic>
    </p:spTree>
    <p:extLst>
      <p:ext uri="{BB962C8B-B14F-4D97-AF65-F5344CB8AC3E}">
        <p14:creationId xmlns:p14="http://schemas.microsoft.com/office/powerpoint/2010/main" val="10107536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1896A-8706-334C-8C36-76D72C87AE2F}"/>
              </a:ext>
            </a:extLst>
          </p:cNvPr>
          <p:cNvSpPr>
            <a:spLocks noGrp="1"/>
          </p:cNvSpPr>
          <p:nvPr>
            <p:ph type="title"/>
          </p:nvPr>
        </p:nvSpPr>
        <p:spPr>
          <a:xfrm>
            <a:off x="436245" y="185737"/>
            <a:ext cx="7330440" cy="1325563"/>
          </a:xfrm>
        </p:spPr>
        <p:txBody>
          <a:bodyPr/>
          <a:lstStyle/>
          <a:p>
            <a:r>
              <a:rPr lang="en-US" dirty="0">
                <a:solidFill>
                  <a:schemeClr val="tx1">
                    <a:lumMod val="75000"/>
                    <a:lumOff val="25000"/>
                  </a:schemeClr>
                </a:solidFill>
                <a:latin typeface="+mn-lt"/>
              </a:rPr>
              <a:t>Discussion…</a:t>
            </a:r>
          </a:p>
        </p:txBody>
      </p:sp>
      <p:pic>
        <p:nvPicPr>
          <p:cNvPr id="4" name="Picture 3">
            <a:extLst>
              <a:ext uri="{FF2B5EF4-FFF2-40B4-BE49-F238E27FC236}">
                <a16:creationId xmlns:a16="http://schemas.microsoft.com/office/drawing/2014/main" id="{8BACB7AE-7FEC-9B4B-B611-20A272BC65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7213" y="1782763"/>
            <a:ext cx="4105580" cy="3746500"/>
          </a:xfrm>
          <a:prstGeom prst="rect">
            <a:avLst/>
          </a:prstGeom>
        </p:spPr>
      </p:pic>
      <p:sp>
        <p:nvSpPr>
          <p:cNvPr id="3" name="TextBox 2"/>
          <p:cNvSpPr txBox="1"/>
          <p:nvPr/>
        </p:nvSpPr>
        <p:spPr>
          <a:xfrm>
            <a:off x="5016567" y="2120693"/>
            <a:ext cx="6964309"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Do these data reflect what you see around you in [</a:t>
            </a:r>
            <a:r>
              <a:rPr lang="en-US" sz="2400" dirty="0">
                <a:solidFill>
                  <a:prstClr val="black"/>
                </a:solidFill>
                <a:latin typeface="Calibri"/>
              </a:rPr>
              <a:t>Boundary name</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What patterns/trends emerged for you as most important to pay attention to?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What additional insights do they provide into children and families in </a:t>
            </a:r>
            <a:r>
              <a:rPr lang="en-US" sz="2400" dirty="0">
                <a:solidFill>
                  <a:prstClr val="black"/>
                </a:solidFill>
                <a:latin typeface="Calibri"/>
              </a:rPr>
              <a:t>[Boundary name]</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a:p>
            <a:pPr marL="342900" lvl="0" indent="-342900">
              <a:buFont typeface="Arial" panose="020B0604020202020204" pitchFamily="34" charset="0"/>
              <a:buChar char="•"/>
              <a:defRPr/>
            </a:pPr>
            <a:r>
              <a:rPr lang="en-US" sz="2400" dirty="0">
                <a:solidFill>
                  <a:prstClr val="black"/>
                </a:solidFill>
              </a:rPr>
              <a:t>What are some next steps to consider after reviewing these data? </a:t>
            </a:r>
          </a:p>
        </p:txBody>
      </p:sp>
    </p:spTree>
    <p:extLst>
      <p:ext uri="{BB962C8B-B14F-4D97-AF65-F5344CB8AC3E}">
        <p14:creationId xmlns:p14="http://schemas.microsoft.com/office/powerpoint/2010/main" val="32355680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9F0247-F054-8C48-F84F-9A161CBA49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109" y="0"/>
            <a:ext cx="12254109" cy="6858000"/>
          </a:xfrm>
          <a:prstGeom prst="rect">
            <a:avLst/>
          </a:prstGeom>
        </p:spPr>
      </p:pic>
      <p:sp>
        <p:nvSpPr>
          <p:cNvPr id="3" name="Rectangle 2">
            <a:extLst>
              <a:ext uri="{FF2B5EF4-FFF2-40B4-BE49-F238E27FC236}">
                <a16:creationId xmlns:a16="http://schemas.microsoft.com/office/drawing/2014/main" id="{F4493034-3D4D-702E-6EA7-306437A03D42}"/>
              </a:ext>
            </a:extLst>
          </p:cNvPr>
          <p:cNvSpPr/>
          <p:nvPr/>
        </p:nvSpPr>
        <p:spPr>
          <a:xfrm>
            <a:off x="-62109" y="4598504"/>
            <a:ext cx="12254109" cy="2248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D2D5C73-583C-17F7-F0EC-DC7D25D07F15}"/>
              </a:ext>
            </a:extLst>
          </p:cNvPr>
          <p:cNvSpPr/>
          <p:nvPr/>
        </p:nvSpPr>
        <p:spPr>
          <a:xfrm rot="5400000">
            <a:off x="9648265" y="2500350"/>
            <a:ext cx="250426" cy="4837043"/>
          </a:xfrm>
          <a:prstGeom prst="rect">
            <a:avLst/>
          </a:prstGeom>
          <a:solidFill>
            <a:srgbClr val="EA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AB109E2-F6E0-4435-9929-04745A7B14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9481" y="6040155"/>
            <a:ext cx="1781766" cy="567256"/>
          </a:xfrm>
          <a:prstGeom prst="rect">
            <a:avLst/>
          </a:prstGeom>
        </p:spPr>
      </p:pic>
      <p:sp>
        <p:nvSpPr>
          <p:cNvPr id="2" name="TextBox 1"/>
          <p:cNvSpPr txBox="1"/>
          <p:nvPr/>
        </p:nvSpPr>
        <p:spPr>
          <a:xfrm>
            <a:off x="118124" y="4587371"/>
            <a:ext cx="4026245" cy="1107996"/>
          </a:xfrm>
          <a:prstGeom prst="rect">
            <a:avLst/>
          </a:prstGeom>
          <a:noFill/>
        </p:spPr>
        <p:txBody>
          <a:bodyPr wrap="square" rtlCol="0">
            <a:spAutoFit/>
          </a:bodyPr>
          <a:lstStyle/>
          <a:p>
            <a:r>
              <a:rPr lang="en-US" sz="6600" dirty="0">
                <a:solidFill>
                  <a:schemeClr val="bg2">
                    <a:lumMod val="25000"/>
                  </a:schemeClr>
                </a:solidFill>
              </a:rPr>
              <a:t>Thank you!</a:t>
            </a:r>
          </a:p>
        </p:txBody>
      </p:sp>
      <p:pic>
        <p:nvPicPr>
          <p:cNvPr id="8" name="Picture 7">
            <a:extLst>
              <a:ext uri="{FF2B5EF4-FFF2-40B4-BE49-F238E27FC236}">
                <a16:creationId xmlns:a16="http://schemas.microsoft.com/office/drawing/2014/main" id="{2E5F3A70-E18F-3147-B81B-F62D430ECA49}"/>
              </a:ext>
            </a:extLst>
          </p:cNvPr>
          <p:cNvPicPr>
            <a:picLocks noChangeAspect="1"/>
          </p:cNvPicPr>
          <p:nvPr/>
        </p:nvPicPr>
        <p:blipFill>
          <a:blip r:embed="rId5">
            <a:duotone>
              <a:prstClr val="black"/>
              <a:schemeClr val="accent1">
                <a:tint val="45000"/>
                <a:satMod val="400000"/>
              </a:schemeClr>
            </a:duotone>
          </a:blip>
          <a:stretch>
            <a:fillRect/>
          </a:stretch>
        </p:blipFill>
        <p:spPr>
          <a:xfrm>
            <a:off x="7496979" y="5948518"/>
            <a:ext cx="330200" cy="266700"/>
          </a:xfrm>
          <a:prstGeom prst="rect">
            <a:avLst/>
          </a:prstGeom>
        </p:spPr>
      </p:pic>
      <p:sp>
        <p:nvSpPr>
          <p:cNvPr id="11" name="TextBox 10"/>
          <p:cNvSpPr txBox="1"/>
          <p:nvPr/>
        </p:nvSpPr>
        <p:spPr>
          <a:xfrm>
            <a:off x="7827179" y="5929086"/>
            <a:ext cx="1407318" cy="338554"/>
          </a:xfrm>
          <a:prstGeom prst="rect">
            <a:avLst/>
          </a:prstGeom>
          <a:noFill/>
        </p:spPr>
        <p:txBody>
          <a:bodyPr wrap="square" rtlCol="0">
            <a:spAutoFit/>
          </a:bodyPr>
          <a:lstStyle/>
          <a:p>
            <a:r>
              <a:rPr lang="en-US" sz="1600" dirty="0">
                <a:solidFill>
                  <a:schemeClr val="bg2">
                    <a:lumMod val="25000"/>
                  </a:schemeClr>
                </a:solidFill>
              </a:rPr>
              <a:t>@HELP_UBC</a:t>
            </a:r>
          </a:p>
        </p:txBody>
      </p:sp>
      <p:sp>
        <p:nvSpPr>
          <p:cNvPr id="13" name="TextBox 12"/>
          <p:cNvSpPr txBox="1"/>
          <p:nvPr/>
        </p:nvSpPr>
        <p:spPr>
          <a:xfrm>
            <a:off x="7827179" y="6368105"/>
            <a:ext cx="5212556" cy="338554"/>
          </a:xfrm>
          <a:prstGeom prst="rect">
            <a:avLst/>
          </a:prstGeom>
          <a:noFill/>
        </p:spPr>
        <p:txBody>
          <a:bodyPr wrap="square" rtlCol="0">
            <a:spAutoFit/>
          </a:bodyPr>
          <a:lstStyle/>
          <a:p>
            <a:r>
              <a:rPr lang="en-US" sz="1600" dirty="0">
                <a:solidFill>
                  <a:schemeClr val="bg2">
                    <a:lumMod val="25000"/>
                  </a:schemeClr>
                </a:solidFill>
              </a:rPr>
              <a:t>Facebook.com/</a:t>
            </a:r>
            <a:r>
              <a:rPr lang="en-US" sz="1600" dirty="0" err="1">
                <a:solidFill>
                  <a:schemeClr val="bg2">
                    <a:lumMod val="25000"/>
                  </a:schemeClr>
                </a:solidFill>
              </a:rPr>
              <a:t>HumanEarlyLearningPartnership</a:t>
            </a:r>
            <a:endParaRPr lang="en-US" sz="1600" dirty="0">
              <a:solidFill>
                <a:schemeClr val="bg2">
                  <a:lumMod val="25000"/>
                </a:schemeClr>
              </a:solidFill>
            </a:endParaRPr>
          </a:p>
        </p:txBody>
      </p:sp>
      <p:pic>
        <p:nvPicPr>
          <p:cNvPr id="14" name="Picture 13">
            <a:extLst>
              <a:ext uri="{FF2B5EF4-FFF2-40B4-BE49-F238E27FC236}">
                <a16:creationId xmlns:a16="http://schemas.microsoft.com/office/drawing/2014/main" id="{8732A339-9E5E-754A-8F4D-3B6618A41AB8}"/>
              </a:ext>
            </a:extLst>
          </p:cNvPr>
          <p:cNvPicPr>
            <a:picLocks noChangeAspect="1"/>
          </p:cNvPicPr>
          <p:nvPr/>
        </p:nvPicPr>
        <p:blipFill>
          <a:blip r:embed="rId6">
            <a:duotone>
              <a:prstClr val="black"/>
              <a:schemeClr val="accent1">
                <a:tint val="45000"/>
                <a:satMod val="400000"/>
              </a:schemeClr>
            </a:duotone>
          </a:blip>
          <a:stretch>
            <a:fillRect/>
          </a:stretch>
        </p:blipFill>
        <p:spPr>
          <a:xfrm>
            <a:off x="7496979" y="6397133"/>
            <a:ext cx="279400" cy="279400"/>
          </a:xfrm>
          <a:prstGeom prst="rect">
            <a:avLst/>
          </a:prstGeom>
        </p:spPr>
      </p:pic>
      <p:sp>
        <p:nvSpPr>
          <p:cNvPr id="12" name="TextBox 11"/>
          <p:cNvSpPr txBox="1"/>
          <p:nvPr/>
        </p:nvSpPr>
        <p:spPr>
          <a:xfrm>
            <a:off x="7425343" y="5437645"/>
            <a:ext cx="3726074" cy="338554"/>
          </a:xfrm>
          <a:prstGeom prst="rect">
            <a:avLst/>
          </a:prstGeom>
          <a:noFill/>
        </p:spPr>
        <p:txBody>
          <a:bodyPr wrap="square" rtlCol="0">
            <a:spAutoFit/>
          </a:bodyPr>
          <a:lstStyle/>
          <a:p>
            <a:r>
              <a:rPr lang="en-US" sz="1600" dirty="0">
                <a:solidFill>
                  <a:schemeClr val="bg2">
                    <a:lumMod val="25000"/>
                  </a:schemeClr>
                </a:solidFill>
              </a:rPr>
              <a:t>Email: communications@help.ubc.ca</a:t>
            </a:r>
          </a:p>
        </p:txBody>
      </p:sp>
      <p:sp>
        <p:nvSpPr>
          <p:cNvPr id="15" name="TextBox 14"/>
          <p:cNvSpPr txBox="1"/>
          <p:nvPr/>
        </p:nvSpPr>
        <p:spPr>
          <a:xfrm>
            <a:off x="7425343" y="5063126"/>
            <a:ext cx="4422100" cy="338554"/>
          </a:xfrm>
          <a:prstGeom prst="rect">
            <a:avLst/>
          </a:prstGeom>
          <a:noFill/>
        </p:spPr>
        <p:txBody>
          <a:bodyPr wrap="square" rtlCol="0">
            <a:spAutoFit/>
          </a:bodyPr>
          <a:lstStyle/>
          <a:p>
            <a:r>
              <a:rPr lang="en-US" sz="1600" dirty="0">
                <a:solidFill>
                  <a:schemeClr val="bg2">
                    <a:lumMod val="25000"/>
                  </a:schemeClr>
                </a:solidFill>
              </a:rPr>
              <a:t>HELP website: https://earlylearning.ubc.ca/ </a:t>
            </a:r>
          </a:p>
        </p:txBody>
      </p:sp>
    </p:spTree>
    <p:extLst>
      <p:ext uri="{BB962C8B-B14F-4D97-AF65-F5344CB8AC3E}">
        <p14:creationId xmlns:p14="http://schemas.microsoft.com/office/powerpoint/2010/main" val="3096706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A0E7A68-9019-6222-CAC5-F29C2AAF431D}"/>
              </a:ext>
            </a:extLst>
          </p:cNvPr>
          <p:cNvSpPr/>
          <p:nvPr/>
        </p:nvSpPr>
        <p:spPr>
          <a:xfrm>
            <a:off x="9746389" y="3429000"/>
            <a:ext cx="2119180" cy="3429000"/>
          </a:xfrm>
          <a:prstGeom prst="rect">
            <a:avLst/>
          </a:prstGeom>
          <a:solidFill>
            <a:schemeClr val="bg1">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CA068479-4122-46FD-849C-1AF50617C537}"/>
              </a:ext>
            </a:extLst>
          </p:cNvPr>
          <p:cNvSpPr/>
          <p:nvPr/>
        </p:nvSpPr>
        <p:spPr>
          <a:xfrm>
            <a:off x="2746808" y="3429000"/>
            <a:ext cx="2119180" cy="3429000"/>
          </a:xfrm>
          <a:prstGeom prst="rect">
            <a:avLst/>
          </a:prstGeom>
          <a:solidFill>
            <a:schemeClr val="bg1">
              <a:lumMod val="75000"/>
              <a:alpha val="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4E20BBC0-B8CF-B28A-B35E-6B6D487E04BE}"/>
              </a:ext>
            </a:extLst>
          </p:cNvPr>
          <p:cNvSpPr/>
          <p:nvPr/>
        </p:nvSpPr>
        <p:spPr>
          <a:xfrm>
            <a:off x="5080002" y="3429000"/>
            <a:ext cx="2119180" cy="3429000"/>
          </a:xfrm>
          <a:prstGeom prst="rect">
            <a:avLst/>
          </a:prstGeom>
          <a:solidFill>
            <a:schemeClr val="bg1">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4CC96517-AF21-D3E1-8293-39AC38D2A3FE}"/>
              </a:ext>
            </a:extLst>
          </p:cNvPr>
          <p:cNvSpPr/>
          <p:nvPr/>
        </p:nvSpPr>
        <p:spPr>
          <a:xfrm>
            <a:off x="7413196" y="3429000"/>
            <a:ext cx="2119180" cy="3429000"/>
          </a:xfrm>
          <a:prstGeom prst="rect">
            <a:avLst/>
          </a:prstGeom>
          <a:solidFill>
            <a:schemeClr val="bg1">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C86D138-926E-F996-839D-AEF3226DAF67}"/>
              </a:ext>
            </a:extLst>
          </p:cNvPr>
          <p:cNvSpPr/>
          <p:nvPr/>
        </p:nvSpPr>
        <p:spPr>
          <a:xfrm>
            <a:off x="413614" y="3429000"/>
            <a:ext cx="2119180" cy="3429000"/>
          </a:xfrm>
          <a:prstGeom prst="rect">
            <a:avLst/>
          </a:prstGeom>
          <a:solidFill>
            <a:schemeClr val="bg1">
              <a:lumMod val="75000"/>
              <a:alpha val="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DD9E166-16BD-284F-AA3B-D64746F218D4}"/>
              </a:ext>
            </a:extLst>
          </p:cNvPr>
          <p:cNvSpPr txBox="1"/>
          <p:nvPr/>
        </p:nvSpPr>
        <p:spPr>
          <a:xfrm>
            <a:off x="392909" y="3509731"/>
            <a:ext cx="2185988"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8BE44"/>
                </a:solidFill>
                <a:effectLst/>
                <a:uLnTx/>
                <a:uFillTx/>
                <a:latin typeface="Calibri" panose="020F0502020204030204"/>
                <a:ea typeface="+mn-ea"/>
                <a:cs typeface="+mn-cs"/>
              </a:rPr>
              <a:t>Toddler Development Instrument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12 - 24 months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Parent &amp; caregiver questionnaire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AD5FFBE-C874-A342-ABA7-BC81444B394F}"/>
              </a:ext>
            </a:extLst>
          </p:cNvPr>
          <p:cNvSpPr txBox="1"/>
          <p:nvPr/>
        </p:nvSpPr>
        <p:spPr>
          <a:xfrm>
            <a:off x="2697292" y="3509731"/>
            <a:ext cx="226695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83C8F"/>
                </a:solidFill>
                <a:effectLst/>
                <a:uLnTx/>
                <a:uFillTx/>
                <a:latin typeface="Calibri" panose="020F0502020204030204"/>
                <a:ea typeface="+mn-ea"/>
                <a:cs typeface="+mn-cs"/>
              </a:rPr>
              <a:t>Childhood Experiences Questionnaire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83C8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Start of kindergarten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Parent &amp; caregiver questionnaire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DE3CA2E-66BA-C54E-8197-0DF2612DCD32}"/>
              </a:ext>
            </a:extLst>
          </p:cNvPr>
          <p:cNvSpPr txBox="1"/>
          <p:nvPr/>
        </p:nvSpPr>
        <p:spPr>
          <a:xfrm>
            <a:off x="5005389" y="3509731"/>
            <a:ext cx="226695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61B2B"/>
                </a:solidFill>
                <a:effectLst/>
                <a:uLnTx/>
                <a:uFillTx/>
                <a:latin typeface="Calibri" panose="020F0502020204030204"/>
                <a:ea typeface="+mn-ea"/>
                <a:cs typeface="+mn-cs"/>
              </a:rPr>
              <a:t>Early </a:t>
            </a:r>
            <a:br>
              <a:rPr kumimoji="0" lang="en-US" sz="1800" b="1" i="0" u="none" strike="noStrike" kern="1200" cap="none" spc="0" normalizeH="0" baseline="0" noProof="0" dirty="0">
                <a:ln>
                  <a:noFill/>
                </a:ln>
                <a:solidFill>
                  <a:srgbClr val="D61B2B"/>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D61B2B"/>
                </a:solidFill>
                <a:effectLst/>
                <a:uLnTx/>
                <a:uFillTx/>
                <a:latin typeface="Calibri" panose="020F0502020204030204"/>
                <a:ea typeface="+mn-ea"/>
                <a:cs typeface="+mn-cs"/>
              </a:rPr>
              <a:t>Development Instrument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Mid-kindergarten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Teacher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questionnaire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DFCE72C-04E7-9A41-A565-2A1823794431}"/>
              </a:ext>
            </a:extLst>
          </p:cNvPr>
          <p:cNvSpPr txBox="1"/>
          <p:nvPr/>
        </p:nvSpPr>
        <p:spPr>
          <a:xfrm>
            <a:off x="7319294" y="3509731"/>
            <a:ext cx="226695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7E26"/>
                </a:solidFill>
                <a:effectLst/>
                <a:uLnTx/>
                <a:uFillTx/>
                <a:latin typeface="Calibri" panose="020F0502020204030204"/>
                <a:ea typeface="+mn-ea"/>
                <a:cs typeface="+mn-cs"/>
              </a:rPr>
              <a:t>Middle Years</a:t>
            </a:r>
            <a:br>
              <a:rPr kumimoji="0" lang="en-US" sz="1800" b="1" i="0" u="none" strike="noStrike" kern="1200" cap="none" spc="0" normalizeH="0" baseline="0" noProof="0" dirty="0">
                <a:ln>
                  <a:noFill/>
                </a:ln>
                <a:solidFill>
                  <a:srgbClr val="DE7E26"/>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DE7E26"/>
                </a:solidFill>
                <a:effectLst/>
                <a:uLnTx/>
                <a:uFillTx/>
                <a:latin typeface="Calibri" panose="020F0502020204030204"/>
                <a:ea typeface="+mn-ea"/>
                <a:cs typeface="+mn-cs"/>
              </a:rPr>
              <a:t>Development Instrument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E7E2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Grades 4 - 8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Student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questionnaire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F23C184-2DFA-114E-9EDB-F9201729E162}"/>
              </a:ext>
            </a:extLst>
          </p:cNvPr>
          <p:cNvSpPr txBox="1"/>
          <p:nvPr/>
        </p:nvSpPr>
        <p:spPr>
          <a:xfrm>
            <a:off x="9630632" y="3509731"/>
            <a:ext cx="226695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12E6F"/>
                </a:solidFill>
                <a:effectLst/>
                <a:uLnTx/>
                <a:uFillTx/>
                <a:latin typeface="Calibri" panose="020F0502020204030204"/>
                <a:ea typeface="+mn-ea"/>
                <a:cs typeface="+mn-cs"/>
              </a:rPr>
              <a:t>Youth</a:t>
            </a:r>
            <a:br>
              <a:rPr kumimoji="0" lang="en-US" sz="1800" b="1" i="0" u="none" strike="noStrike" kern="1200" cap="none" spc="0" normalizeH="0" baseline="0" noProof="0" dirty="0">
                <a:ln>
                  <a:noFill/>
                </a:ln>
                <a:solidFill>
                  <a:srgbClr val="512E6F"/>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512E6F"/>
                </a:solidFill>
                <a:effectLst/>
                <a:uLnTx/>
                <a:uFillTx/>
                <a:latin typeface="Calibri" panose="020F0502020204030204"/>
                <a:ea typeface="+mn-ea"/>
                <a:cs typeface="+mn-cs"/>
              </a:rPr>
              <a:t>Development Instrument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Grade 11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Student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questionnaire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3B945180-0092-1A4E-91CA-689F5DE68EE2}"/>
              </a:ext>
            </a:extLst>
          </p:cNvPr>
          <p:cNvSpPr txBox="1"/>
          <p:nvPr/>
        </p:nvSpPr>
        <p:spPr>
          <a:xfrm>
            <a:off x="473242" y="5994157"/>
            <a:ext cx="202532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solidFill>
                <a:effectLst/>
                <a:uLnTx/>
                <a:uFillTx/>
                <a:latin typeface="Calibri"/>
                <a:ea typeface="+mn-ea"/>
                <a:cs typeface="+mn-cs"/>
              </a:rPr>
              <a:t>EARLY EXPERIENCES &amp; CONTEXTS</a:t>
            </a:r>
          </a:p>
        </p:txBody>
      </p:sp>
      <p:sp>
        <p:nvSpPr>
          <p:cNvPr id="28" name="TextBox 27">
            <a:extLst>
              <a:ext uri="{FF2B5EF4-FFF2-40B4-BE49-F238E27FC236}">
                <a16:creationId xmlns:a16="http://schemas.microsoft.com/office/drawing/2014/main" id="{3E18143C-259D-4F4A-A310-56EEFD0B1C66}"/>
              </a:ext>
            </a:extLst>
          </p:cNvPr>
          <p:cNvSpPr txBox="1"/>
          <p:nvPr/>
        </p:nvSpPr>
        <p:spPr>
          <a:xfrm>
            <a:off x="2818106" y="5994157"/>
            <a:ext cx="202532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a:ea typeface="+mn-ea"/>
                <a:cs typeface="+mn-cs"/>
              </a:rPr>
              <a:t>EARLY EXPERIENCES &amp; CONTEXTS</a:t>
            </a:r>
          </a:p>
        </p:txBody>
      </p:sp>
      <p:sp>
        <p:nvSpPr>
          <p:cNvPr id="29" name="TextBox 28">
            <a:extLst>
              <a:ext uri="{FF2B5EF4-FFF2-40B4-BE49-F238E27FC236}">
                <a16:creationId xmlns:a16="http://schemas.microsoft.com/office/drawing/2014/main" id="{EB1411AA-A23C-0A45-85C0-86C5F75E0A31}"/>
              </a:ext>
            </a:extLst>
          </p:cNvPr>
          <p:cNvSpPr txBox="1"/>
          <p:nvPr/>
        </p:nvSpPr>
        <p:spPr>
          <a:xfrm>
            <a:off x="7520440" y="5994157"/>
            <a:ext cx="186465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07D26"/>
                </a:solidFill>
                <a:effectLst/>
                <a:uLnTx/>
                <a:uFillTx/>
                <a:latin typeface="Calibri"/>
                <a:ea typeface="+mn-ea"/>
                <a:cs typeface="+mn-cs"/>
              </a:rPr>
              <a:t>WELL-BEING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07D26"/>
                </a:solidFill>
                <a:effectLst/>
                <a:uLnTx/>
                <a:uFillTx/>
                <a:latin typeface="Calibri"/>
                <a:ea typeface="+mn-ea"/>
                <a:cs typeface="+mn-cs"/>
              </a:rPr>
              <a:t>&amp; ASSETS</a:t>
            </a:r>
          </a:p>
        </p:txBody>
      </p:sp>
      <p:sp>
        <p:nvSpPr>
          <p:cNvPr id="30" name="TextBox 29">
            <a:extLst>
              <a:ext uri="{FF2B5EF4-FFF2-40B4-BE49-F238E27FC236}">
                <a16:creationId xmlns:a16="http://schemas.microsoft.com/office/drawing/2014/main" id="{DB922067-9E37-1148-BC3C-55975E7488EE}"/>
              </a:ext>
            </a:extLst>
          </p:cNvPr>
          <p:cNvSpPr txBox="1"/>
          <p:nvPr/>
        </p:nvSpPr>
        <p:spPr>
          <a:xfrm>
            <a:off x="5206535" y="5994157"/>
            <a:ext cx="186465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a:ea typeface="+mn-ea"/>
                <a:cs typeface="+mn-cs"/>
              </a:rPr>
              <a:t>SKILLS &amp; COMPETENCES</a:t>
            </a:r>
          </a:p>
        </p:txBody>
      </p:sp>
      <p:sp>
        <p:nvSpPr>
          <p:cNvPr id="31" name="TextBox 30">
            <a:extLst>
              <a:ext uri="{FF2B5EF4-FFF2-40B4-BE49-F238E27FC236}">
                <a16:creationId xmlns:a16="http://schemas.microsoft.com/office/drawing/2014/main" id="{42997979-A7DD-8240-9006-AA86CAB0F8B4}"/>
              </a:ext>
            </a:extLst>
          </p:cNvPr>
          <p:cNvSpPr txBox="1"/>
          <p:nvPr/>
        </p:nvSpPr>
        <p:spPr>
          <a:xfrm>
            <a:off x="9831778" y="5994157"/>
            <a:ext cx="186465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12E6F"/>
                </a:solidFill>
                <a:effectLst/>
                <a:uLnTx/>
                <a:uFillTx/>
                <a:latin typeface="Calibri"/>
                <a:ea typeface="+mn-ea"/>
                <a:cs typeface="+mn-cs"/>
              </a:rPr>
              <a:t>WELL-BEING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12E6F"/>
                </a:solidFill>
                <a:effectLst/>
                <a:uLnTx/>
                <a:uFillTx/>
                <a:latin typeface="Calibri"/>
                <a:ea typeface="+mn-ea"/>
                <a:cs typeface="+mn-cs"/>
              </a:rPr>
              <a:t>&amp; ASSETS</a:t>
            </a:r>
          </a:p>
        </p:txBody>
      </p:sp>
      <p:sp>
        <p:nvSpPr>
          <p:cNvPr id="32" name="TextBox 31">
            <a:extLst>
              <a:ext uri="{FF2B5EF4-FFF2-40B4-BE49-F238E27FC236}">
                <a16:creationId xmlns:a16="http://schemas.microsoft.com/office/drawing/2014/main" id="{C45E4409-F9D6-6B4C-83F5-20C3FCCD5E19}"/>
              </a:ext>
            </a:extLst>
          </p:cNvPr>
          <p:cNvSpPr txBox="1"/>
          <p:nvPr/>
        </p:nvSpPr>
        <p:spPr>
          <a:xfrm>
            <a:off x="0" y="200547"/>
            <a:ext cx="12192000" cy="707300"/>
          </a:xfrm>
          <a:prstGeom prst="rect">
            <a:avLst/>
          </a:prstGeom>
          <a:noFill/>
          <a:effectLst/>
        </p:spPr>
        <p:txBody>
          <a:bodyPr wrap="square" lIns="90840" tIns="45430" rIns="90840" bIns="45430" rtlCol="0" anchor="t">
            <a:spAutoFit/>
          </a:bodyPr>
          <a:lstStyle/>
          <a:p>
            <a:pPr marL="0" marR="0" lvl="0" indent="0" algn="ctr" defTabSz="454229" rtl="0" eaLnBrk="1" fontAlgn="auto" latinLnBrk="0" hangingPunct="1">
              <a:lnSpc>
                <a:spcPct val="100000"/>
              </a:lnSpc>
              <a:spcBef>
                <a:spcPts val="0"/>
              </a:spcBef>
              <a:spcAft>
                <a:spcPts val="0"/>
              </a:spcAft>
              <a:buClrTx/>
              <a:buSzTx/>
              <a:buFontTx/>
              <a:buNone/>
              <a:tabLst/>
              <a:defRPr/>
            </a:pPr>
            <a:r>
              <a:rPr kumimoji="0" lang="en-CA" sz="4000" b="1" i="0" u="none" strike="noStrike" kern="1200" cap="none" spc="0" normalizeH="0" baseline="0" noProof="0" dirty="0">
                <a:ln>
                  <a:noFill/>
                </a:ln>
                <a:solidFill>
                  <a:schemeClr val="tx1">
                    <a:lumMod val="75000"/>
                    <a:lumOff val="25000"/>
                  </a:schemeClr>
                </a:solidFill>
                <a:effectLst/>
                <a:uLnTx/>
                <a:uFillTx/>
                <a:latin typeface="Calibri Light" panose="020F0302020204030204"/>
                <a:ea typeface="+mn-ea"/>
                <a:cs typeface="Calibri"/>
              </a:rPr>
              <a:t>Child Development Monitoring System</a:t>
            </a:r>
          </a:p>
        </p:txBody>
      </p:sp>
      <p:pic>
        <p:nvPicPr>
          <p:cNvPr id="10" name="Picture 9">
            <a:extLst>
              <a:ext uri="{FF2B5EF4-FFF2-40B4-BE49-F238E27FC236}">
                <a16:creationId xmlns:a16="http://schemas.microsoft.com/office/drawing/2014/main" id="{E027E0F1-C049-DA04-2AA5-CE063EBAB086}"/>
              </a:ext>
            </a:extLst>
          </p:cNvPr>
          <p:cNvPicPr>
            <a:picLocks noChangeAspect="1"/>
          </p:cNvPicPr>
          <p:nvPr/>
        </p:nvPicPr>
        <p:blipFill>
          <a:blip r:embed="rId3"/>
          <a:srcRect/>
          <a:stretch/>
        </p:blipFill>
        <p:spPr>
          <a:xfrm>
            <a:off x="2771177" y="1016631"/>
            <a:ext cx="2119179" cy="2159354"/>
          </a:xfrm>
          <a:prstGeom prst="rect">
            <a:avLst/>
          </a:prstGeom>
        </p:spPr>
      </p:pic>
      <p:pic>
        <p:nvPicPr>
          <p:cNvPr id="12" name="Picture 11">
            <a:extLst>
              <a:ext uri="{FF2B5EF4-FFF2-40B4-BE49-F238E27FC236}">
                <a16:creationId xmlns:a16="http://schemas.microsoft.com/office/drawing/2014/main" id="{84C1D0A3-29A5-A5E6-71DC-F67F6E39CF37}"/>
              </a:ext>
            </a:extLst>
          </p:cNvPr>
          <p:cNvPicPr>
            <a:picLocks noChangeAspect="1"/>
          </p:cNvPicPr>
          <p:nvPr/>
        </p:nvPicPr>
        <p:blipFill>
          <a:blip r:embed="rId4"/>
          <a:srcRect/>
          <a:stretch/>
        </p:blipFill>
        <p:spPr>
          <a:xfrm>
            <a:off x="5079274" y="1016631"/>
            <a:ext cx="2119179" cy="2159354"/>
          </a:xfrm>
          <a:prstGeom prst="rect">
            <a:avLst/>
          </a:prstGeom>
        </p:spPr>
      </p:pic>
      <p:pic>
        <p:nvPicPr>
          <p:cNvPr id="14" name="Picture 13">
            <a:extLst>
              <a:ext uri="{FF2B5EF4-FFF2-40B4-BE49-F238E27FC236}">
                <a16:creationId xmlns:a16="http://schemas.microsoft.com/office/drawing/2014/main" id="{89059EE2-0FE2-36C5-61A4-7F8212ED9883}"/>
              </a:ext>
            </a:extLst>
          </p:cNvPr>
          <p:cNvPicPr>
            <a:picLocks noChangeAspect="1"/>
          </p:cNvPicPr>
          <p:nvPr/>
        </p:nvPicPr>
        <p:blipFill>
          <a:blip r:embed="rId5"/>
          <a:srcRect/>
          <a:stretch/>
        </p:blipFill>
        <p:spPr>
          <a:xfrm>
            <a:off x="7393179" y="1016631"/>
            <a:ext cx="2119179" cy="2159354"/>
          </a:xfrm>
          <a:prstGeom prst="rect">
            <a:avLst/>
          </a:prstGeom>
        </p:spPr>
      </p:pic>
      <p:pic>
        <p:nvPicPr>
          <p:cNvPr id="21" name="Picture 20">
            <a:extLst>
              <a:ext uri="{FF2B5EF4-FFF2-40B4-BE49-F238E27FC236}">
                <a16:creationId xmlns:a16="http://schemas.microsoft.com/office/drawing/2014/main" id="{08B2DD8F-8348-606D-5C45-F525F78383CE}"/>
              </a:ext>
            </a:extLst>
          </p:cNvPr>
          <p:cNvPicPr>
            <a:picLocks noChangeAspect="1"/>
          </p:cNvPicPr>
          <p:nvPr/>
        </p:nvPicPr>
        <p:blipFill>
          <a:blip r:embed="rId6"/>
          <a:srcRect/>
          <a:stretch/>
        </p:blipFill>
        <p:spPr>
          <a:xfrm>
            <a:off x="426313" y="1016631"/>
            <a:ext cx="2119179" cy="2159354"/>
          </a:xfrm>
          <a:prstGeom prst="rect">
            <a:avLst/>
          </a:prstGeom>
        </p:spPr>
      </p:pic>
      <p:pic>
        <p:nvPicPr>
          <p:cNvPr id="23" name="Picture 22">
            <a:extLst>
              <a:ext uri="{FF2B5EF4-FFF2-40B4-BE49-F238E27FC236}">
                <a16:creationId xmlns:a16="http://schemas.microsoft.com/office/drawing/2014/main" id="{514AA097-E276-6505-3AB0-496C08BB60ED}"/>
              </a:ext>
            </a:extLst>
          </p:cNvPr>
          <p:cNvPicPr>
            <a:picLocks noChangeAspect="1"/>
          </p:cNvPicPr>
          <p:nvPr/>
        </p:nvPicPr>
        <p:blipFill>
          <a:blip r:embed="rId7"/>
          <a:srcRect/>
          <a:stretch/>
        </p:blipFill>
        <p:spPr>
          <a:xfrm>
            <a:off x="9704517" y="1016631"/>
            <a:ext cx="2119179" cy="2159354"/>
          </a:xfrm>
          <a:prstGeom prst="rect">
            <a:avLst/>
          </a:prstGeom>
        </p:spPr>
      </p:pic>
    </p:spTree>
    <p:extLst>
      <p:ext uri="{BB962C8B-B14F-4D97-AF65-F5344CB8AC3E}">
        <p14:creationId xmlns:p14="http://schemas.microsoft.com/office/powerpoint/2010/main" val="8543667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EF6198B19DBC4B9247E4D3A3438187" ma:contentTypeVersion="14" ma:contentTypeDescription="Create a new document." ma:contentTypeScope="" ma:versionID="d0ad36cfdd2a7d2c97f16abbce8579b0">
  <xsd:schema xmlns:xsd="http://www.w3.org/2001/XMLSchema" xmlns:xs="http://www.w3.org/2001/XMLSchema" xmlns:p="http://schemas.microsoft.com/office/2006/metadata/properties" xmlns:ns3="6f74f68f-985f-4cda-8968-50e21d546f88" xmlns:ns4="efe290a3-f4f7-4784-9bd1-3e6d6668c954" targetNamespace="http://schemas.microsoft.com/office/2006/metadata/properties" ma:root="true" ma:fieldsID="68008c3a85b7faa218ceb3e7438731a9" ns3:_="" ns4:_="">
    <xsd:import namespace="6f74f68f-985f-4cda-8968-50e21d546f88"/>
    <xsd:import namespace="efe290a3-f4f7-4784-9bd1-3e6d6668c95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74f68f-985f-4cda-8968-50e21d546f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e290a3-f4f7-4784-9bd1-3e6d6668c95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6f74f68f-985f-4cda-8968-50e21d546f8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7B9529-FAB0-48E5-94DC-7DE6D497AA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74f68f-985f-4cda-8968-50e21d546f88"/>
    <ds:schemaRef ds:uri="efe290a3-f4f7-4784-9bd1-3e6d6668c9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09EDCA-D8B4-4073-9FB0-D5CEAB5AFCB9}">
  <ds:schemaRefs>
    <ds:schemaRef ds:uri="http://schemas.microsoft.com/office/2006/metadata/properties"/>
    <ds:schemaRef ds:uri="http://www.w3.org/XML/1998/namespace"/>
    <ds:schemaRef ds:uri="http://purl.org/dc/term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efe290a3-f4f7-4784-9bd1-3e6d6668c954"/>
    <ds:schemaRef ds:uri="6f74f68f-985f-4cda-8968-50e21d546f88"/>
    <ds:schemaRef ds:uri="http://purl.org/dc/dcmitype/"/>
  </ds:schemaRefs>
</ds:datastoreItem>
</file>

<file path=customXml/itemProps3.xml><?xml version="1.0" encoding="utf-8"?>
<ds:datastoreItem xmlns:ds="http://schemas.openxmlformats.org/officeDocument/2006/customXml" ds:itemID="{FBC986B7-D8EA-4AE4-9C61-D9420B19F2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7412</TotalTime>
  <Words>10058</Words>
  <Application>Microsoft Macintosh PowerPoint</Application>
  <PresentationFormat>Widescreen</PresentationFormat>
  <Paragraphs>762</Paragraphs>
  <Slides>82</Slides>
  <Notes>81</Notes>
  <HiddenSlides>22</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82</vt:i4>
      </vt:variant>
    </vt:vector>
  </HeadingPairs>
  <TitlesOfParts>
    <vt:vector size="91" baseType="lpstr">
      <vt:lpstr>Arial</vt:lpstr>
      <vt:lpstr>Calibri</vt:lpstr>
      <vt:lpstr>Calibri Light</vt:lpstr>
      <vt:lpstr>Nunito</vt:lpstr>
      <vt:lpstr>1_Office Theme</vt:lpstr>
      <vt:lpstr>3_Office Theme</vt:lpstr>
      <vt:lpstr>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Population vs. Individual Monitoring</vt:lpstr>
      <vt:lpstr>PowerPoint Presentation</vt:lpstr>
      <vt:lpstr>Data Collection History</vt:lpstr>
      <vt:lpstr>EDI Overall Vulnerability in BC </vt:lpstr>
      <vt:lpstr>PowerPoint Presentation</vt:lpstr>
      <vt:lpstr>PowerPoint Presentation</vt:lpstr>
      <vt:lpstr>PowerPoint Presentation</vt:lpstr>
      <vt:lpstr>PowerPoint Presentation</vt:lpstr>
      <vt:lpstr>EDI Scales &amp; Subscales</vt:lpstr>
      <vt:lpstr>PowerPoint Presentation</vt:lpstr>
      <vt:lpstr>Wave 8: Scale-level Outcomes, Five Scales</vt:lpstr>
      <vt:lpstr>PowerPoint Presentation</vt:lpstr>
      <vt:lpstr>PowerPoint Presentation</vt:lpstr>
      <vt:lpstr>What are your reflections?</vt:lpstr>
      <vt:lpstr>PowerPoint Presentation</vt:lpstr>
      <vt:lpstr>[Boundary Name] Wave 8 Data</vt:lpstr>
      <vt:lpstr> </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 </vt:lpstr>
      <vt:lpstr>PowerPoint Presentation</vt:lpstr>
      <vt:lpstr>PowerPoint Presentation</vt:lpstr>
      <vt:lpstr> </vt:lpstr>
      <vt:lpstr>PowerPoint Presentation</vt:lpstr>
      <vt:lpstr>PowerPoint Presentation</vt:lpstr>
      <vt:lpstr> </vt:lpstr>
      <vt:lpstr>PowerPoint Presentation</vt:lpstr>
      <vt:lpstr>Across the 5 scales of the EDI, [boundary name] had [similar, varied, higher, lower] rates of vulnerability than the province overall. Of the 5 scales, the [scale name] has the highest vulnerability rate of all the scales in Wave 8. </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Meaningful Change</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Discussion…</vt:lpstr>
      <vt:lpstr>PowerPoint Presentation</vt:lpstr>
    </vt:vector>
  </TitlesOfParts>
  <Company>The Univeristy of British Columbia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Buium, Kate</dc:creator>
  <cp:lastModifiedBy>Alexander, Jeremy (HELP)</cp:lastModifiedBy>
  <cp:revision>418</cp:revision>
  <cp:lastPrinted>2023-03-07T18:49:02Z</cp:lastPrinted>
  <dcterms:created xsi:type="dcterms:W3CDTF">2022-10-18T22:15:14Z</dcterms:created>
  <dcterms:modified xsi:type="dcterms:W3CDTF">2023-03-08T19:21:59Z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0x0101008EEF6198B19DBC4B9247E4D3A3438187</vt:lpwstr>
  </property>
</Properties>
</file>